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8.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theme/themeOverride1.xml" ContentType="application/vnd.openxmlformats-officedocument.themeOverride+xml"/>
  <Override PartName="/ppt/charts/chart13.xml" ContentType="application/vnd.openxmlformats-officedocument.drawingml.chart+xml"/>
  <Override PartName="/ppt/theme/themeOverride2.xml" ContentType="application/vnd.openxmlformats-officedocument.themeOverride+xml"/>
  <Override PartName="/ppt/charts/chart14.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5.xml" ContentType="application/vnd.openxmlformats-officedocument.drawingml.chart+xml"/>
  <Override PartName="/ppt/charts/chart16.xml" ContentType="application/vnd.openxmlformats-officedocument.drawingml.chart+xml"/>
  <Override PartName="/ppt/theme/themeOverride3.xml" ContentType="application/vnd.openxmlformats-officedocument.themeOverride+xml"/>
  <Override PartName="/ppt/charts/chart17.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8.xml" ContentType="application/vnd.openxmlformats-officedocument.drawingml.chart+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298" r:id="rId4"/>
    <p:sldId id="258" r:id="rId5"/>
    <p:sldId id="300" r:id="rId6"/>
    <p:sldId id="260" r:id="rId7"/>
    <p:sldId id="261" r:id="rId8"/>
    <p:sldId id="262" r:id="rId9"/>
    <p:sldId id="263" r:id="rId10"/>
    <p:sldId id="264" r:id="rId11"/>
    <p:sldId id="269" r:id="rId12"/>
    <p:sldId id="270" r:id="rId13"/>
    <p:sldId id="265" r:id="rId14"/>
    <p:sldId id="266" r:id="rId15"/>
    <p:sldId id="311" r:id="rId16"/>
    <p:sldId id="275" r:id="rId17"/>
    <p:sldId id="276" r:id="rId18"/>
    <p:sldId id="277" r:id="rId19"/>
    <p:sldId id="278" r:id="rId20"/>
    <p:sldId id="282" r:id="rId21"/>
    <p:sldId id="301" r:id="rId22"/>
    <p:sldId id="302" r:id="rId23"/>
    <p:sldId id="303" r:id="rId24"/>
    <p:sldId id="304" r:id="rId25"/>
    <p:sldId id="305" r:id="rId26"/>
    <p:sldId id="306" r:id="rId27"/>
    <p:sldId id="287" r:id="rId28"/>
    <p:sldId id="288" r:id="rId29"/>
    <p:sldId id="289" r:id="rId30"/>
    <p:sldId id="296" r:id="rId31"/>
    <p:sldId id="308" r:id="rId32"/>
    <p:sldId id="307" r:id="rId33"/>
    <p:sldId id="290" r:id="rId34"/>
    <p:sldId id="291" r:id="rId35"/>
    <p:sldId id="292"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Темный стиль 2 - акцент 1/акцент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7320" autoAdjust="0"/>
  </p:normalViewPr>
  <p:slideViewPr>
    <p:cSldViewPr>
      <p:cViewPr varScale="1">
        <p:scale>
          <a:sx n="104" d="100"/>
          <a:sy n="104" d="100"/>
        </p:scale>
        <p:origin x="204" y="96"/>
      </p:cViewPr>
      <p:guideLst>
        <p:guide orient="horz" pos="2160"/>
        <p:guide pos="2880"/>
      </p:guideLst>
    </p:cSldViewPr>
  </p:slideViewPr>
  <p:outlineViewPr>
    <p:cViewPr>
      <p:scale>
        <a:sx n="33" d="100"/>
        <a:sy n="33" d="100"/>
      </p:scale>
      <p:origin x="0" y="13506"/>
    </p:cViewPr>
  </p:outlineViewPr>
  <p:notesTextViewPr>
    <p:cViewPr>
      <p:scale>
        <a:sx n="1" d="1"/>
        <a:sy n="1" d="1"/>
      </p:scale>
      <p:origin x="0" y="0"/>
    </p:cViewPr>
  </p:notesTextViewPr>
  <p:sorterViewPr>
    <p:cViewPr>
      <p:scale>
        <a:sx n="100" d="100"/>
        <a:sy n="100" d="100"/>
      </p:scale>
      <p:origin x="0" y="-94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Microsoft_Excel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_____Microsoft_Excel10.xlsx"/></Relationships>
</file>

<file path=ppt/charts/_rels/chart12.xml.rels><?xml version="1.0" encoding="UTF-8" standalone="yes"?>
<Relationships xmlns="http://schemas.openxmlformats.org/package/2006/relationships"><Relationship Id="rId2" Type="http://schemas.openxmlformats.org/officeDocument/2006/relationships/package" Target="../embeddings/_____Microsoft_Excel11.xlsx"/><Relationship Id="rId1" Type="http://schemas.openxmlformats.org/officeDocument/2006/relationships/themeOverride" Target="../theme/themeOverride1.xml"/></Relationships>
</file>

<file path=ppt/charts/_rels/chart13.xml.rels><?xml version="1.0" encoding="UTF-8" standalone="yes"?>
<Relationships xmlns="http://schemas.openxmlformats.org/package/2006/relationships"><Relationship Id="rId2" Type="http://schemas.openxmlformats.org/officeDocument/2006/relationships/package" Target="../embeddings/_____Microsoft_Excel12.xlsx"/><Relationship Id="rId1" Type="http://schemas.openxmlformats.org/officeDocument/2006/relationships/themeOverride" Target="../theme/themeOverride2.xml"/></Relationships>
</file>

<file path=ppt/charts/_rels/chart14.xml.rels><?xml version="1.0" encoding="UTF-8" standalone="yes"?>
<Relationships xmlns="http://schemas.openxmlformats.org/package/2006/relationships"><Relationship Id="rId1" Type="http://schemas.openxmlformats.org/officeDocument/2006/relationships/package" Target="../embeddings/_____Microsoft_Excel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_____Microsoft_Excel14.xlsx"/></Relationships>
</file>

<file path=ppt/charts/_rels/chart16.xml.rels><?xml version="1.0" encoding="UTF-8" standalone="yes"?>
<Relationships xmlns="http://schemas.openxmlformats.org/package/2006/relationships"><Relationship Id="rId2" Type="http://schemas.openxmlformats.org/officeDocument/2006/relationships/package" Target="../embeddings/_____Microsoft_Excel15.xlsx"/><Relationship Id="rId1" Type="http://schemas.openxmlformats.org/officeDocument/2006/relationships/themeOverride" Target="../theme/themeOverride3.xml"/></Relationships>
</file>

<file path=ppt/charts/_rels/chart17.xml.rels><?xml version="1.0" encoding="UTF-8" standalone="yes"?>
<Relationships xmlns="http://schemas.openxmlformats.org/package/2006/relationships"><Relationship Id="rId1" Type="http://schemas.openxmlformats.org/officeDocument/2006/relationships/package" Target="../embeddings/_____Microsoft_Excel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_____Microsoft_Excel17.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Excel7.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Microsoft_Excel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mj-lt"/>
              </a:defRPr>
            </a:pPr>
            <a:r>
              <a:rPr lang="ru-RU" dirty="0"/>
              <a:t>ЧИСЛЕННОСТЬ НАСЕЛЕНИЯ, </a:t>
            </a:r>
            <a:r>
              <a:rPr lang="ru-RU" dirty="0" smtClean="0"/>
              <a:t>тыс. человек</a:t>
            </a:r>
            <a:endParaRPr lang="ru-RU" dirty="0"/>
          </a:p>
        </c:rich>
      </c:tx>
      <c:layout/>
      <c:overlay val="0"/>
    </c:title>
    <c:autoTitleDeleted val="0"/>
    <c:view3D>
      <c:rotX val="15"/>
      <c:rotY val="20"/>
      <c:rAngAx val="1"/>
    </c:view3D>
    <c:floor>
      <c:thickness val="0"/>
    </c:floor>
    <c:sideWall>
      <c:thickness val="0"/>
      <c:spPr>
        <a:solidFill>
          <a:schemeClr val="accent1">
            <a:lumMod val="20000"/>
            <a:lumOff val="80000"/>
          </a:schemeClr>
        </a:solidFill>
      </c:spPr>
    </c:sideWall>
    <c:backWall>
      <c:thickness val="0"/>
      <c:spPr>
        <a:solidFill>
          <a:schemeClr val="accent1">
            <a:lumMod val="20000"/>
            <a:lumOff val="80000"/>
          </a:schemeClr>
        </a:solidFill>
      </c:spPr>
    </c:backWall>
    <c:plotArea>
      <c:layout/>
      <c:bar3DChart>
        <c:barDir val="col"/>
        <c:grouping val="clustered"/>
        <c:varyColors val="0"/>
        <c:ser>
          <c:idx val="0"/>
          <c:order val="0"/>
          <c:tx>
            <c:strRef>
              <c:f>Лист1!$B$1</c:f>
              <c:strCache>
                <c:ptCount val="1"/>
                <c:pt idx="0">
                  <c:v>ЧИСЛЕННОСТЬ НАСЕЛЕНИЯ, тыс.человек</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0.0</c:formatCode>
                <c:ptCount val="3"/>
                <c:pt idx="0" formatCode="General">
                  <c:v>2.4</c:v>
                </c:pt>
                <c:pt idx="1">
                  <c:v>2.2999999999999998</c:v>
                </c:pt>
                <c:pt idx="2" formatCode="General">
                  <c:v>2.2999999999999998</c:v>
                </c:pt>
              </c:numCache>
            </c:numRef>
          </c:val>
          <c:extLst>
            <c:ext xmlns:c16="http://schemas.microsoft.com/office/drawing/2014/chart" uri="{C3380CC4-5D6E-409C-BE32-E72D297353CC}">
              <c16:uniqueId val="{00000000-6CC4-447F-9285-5228F485D57A}"/>
            </c:ext>
          </c:extLst>
        </c:ser>
        <c:dLbls>
          <c:showLegendKey val="0"/>
          <c:showVal val="0"/>
          <c:showCatName val="0"/>
          <c:showSerName val="0"/>
          <c:showPercent val="0"/>
          <c:showBubbleSize val="0"/>
        </c:dLbls>
        <c:gapWidth val="150"/>
        <c:shape val="cylinder"/>
        <c:axId val="72766976"/>
        <c:axId val="72768512"/>
        <c:axId val="0"/>
      </c:bar3DChart>
      <c:catAx>
        <c:axId val="72766976"/>
        <c:scaling>
          <c:orientation val="minMax"/>
        </c:scaling>
        <c:delete val="0"/>
        <c:axPos val="b"/>
        <c:numFmt formatCode="General" sourceLinked="0"/>
        <c:majorTickMark val="out"/>
        <c:minorTickMark val="none"/>
        <c:tickLblPos val="nextTo"/>
        <c:crossAx val="72768512"/>
        <c:crosses val="autoZero"/>
        <c:auto val="1"/>
        <c:lblAlgn val="ctr"/>
        <c:lblOffset val="100"/>
        <c:noMultiLvlLbl val="0"/>
      </c:catAx>
      <c:valAx>
        <c:axId val="72768512"/>
        <c:scaling>
          <c:orientation val="minMax"/>
        </c:scaling>
        <c:delete val="0"/>
        <c:axPos val="l"/>
        <c:majorGridlines/>
        <c:numFmt formatCode="General" sourceLinked="1"/>
        <c:majorTickMark val="out"/>
        <c:minorTickMark val="none"/>
        <c:tickLblPos val="nextTo"/>
        <c:crossAx val="72766976"/>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mj-lt"/>
              </a:defRPr>
            </a:pPr>
            <a:r>
              <a:rPr lang="ru-RU" dirty="0" smtClean="0">
                <a:latin typeface="Book Antiqua" pitchFamily="18" charset="0"/>
              </a:rPr>
              <a:t>2023 </a:t>
            </a:r>
            <a:r>
              <a:rPr lang="ru-RU" dirty="0" smtClean="0">
                <a:latin typeface="+mj-lt"/>
              </a:rPr>
              <a:t>год</a:t>
            </a:r>
            <a:endParaRPr lang="ru-RU" dirty="0">
              <a:latin typeface="+mj-lt"/>
            </a:endParaRPr>
          </a:p>
        </c:rich>
      </c:tx>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0.11874235153666512"/>
          <c:y val="2.3377032181609672E-3"/>
          <c:w val="0.78540919629460004"/>
          <c:h val="0.96686765844360123"/>
        </c:manualLayout>
      </c:layout>
      <c:pie3DChart>
        <c:varyColors val="1"/>
        <c:ser>
          <c:idx val="0"/>
          <c:order val="0"/>
          <c:tx>
            <c:strRef>
              <c:f>Лист1!$B$1</c:f>
              <c:strCache>
                <c:ptCount val="1"/>
                <c:pt idx="0">
                  <c:v>2023 год</c:v>
                </c:pt>
              </c:strCache>
            </c:strRef>
          </c:tx>
          <c:explosion val="25"/>
          <c:dLbls>
            <c:spPr>
              <a:noFill/>
              <a:ln>
                <a:noFill/>
              </a:ln>
              <a:effectLst/>
            </c:spPr>
            <c:txPr>
              <a:bodyPr/>
              <a:lstStyle/>
              <a:p>
                <a:pPr>
                  <a:defRPr b="1"/>
                </a:pPr>
                <a:endParaRPr lang="ru-RU"/>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Лист1!$A$2:$A$3</c:f>
              <c:strCache>
                <c:ptCount val="2"/>
                <c:pt idx="0">
                  <c:v>налоговые и неналоговые доходы</c:v>
                </c:pt>
                <c:pt idx="1">
                  <c:v>безвозмездные поступления</c:v>
                </c:pt>
              </c:strCache>
            </c:strRef>
          </c:cat>
          <c:val>
            <c:numRef>
              <c:f>Лист1!$B$2:$B$3</c:f>
              <c:numCache>
                <c:formatCode>0.0</c:formatCode>
                <c:ptCount val="2"/>
                <c:pt idx="0">
                  <c:v>84.9</c:v>
                </c:pt>
                <c:pt idx="1">
                  <c:v>15.1</c:v>
                </c:pt>
              </c:numCache>
            </c:numRef>
          </c:val>
          <c:extLst>
            <c:ext xmlns:c16="http://schemas.microsoft.com/office/drawing/2014/chart" uri="{C3380CC4-5D6E-409C-BE32-E72D297353CC}">
              <c16:uniqueId val="{00000000-1046-49A5-A87E-96583FDBDA34}"/>
            </c:ext>
          </c:extLst>
        </c:ser>
        <c:dLbls>
          <c:showLegendKey val="0"/>
          <c:showVal val="0"/>
          <c:showCatName val="0"/>
          <c:showSerName val="0"/>
          <c:showPercent val="0"/>
          <c:showBubbleSize val="0"/>
          <c:showLeaderLines val="1"/>
        </c:dLbls>
      </c:pie3DChart>
      <c:spPr>
        <a:noFill/>
        <a:ln w="25400">
          <a:noFill/>
        </a:ln>
      </c:spPr>
    </c:plotArea>
    <c:legend>
      <c:legendPos val="r"/>
      <c:layout>
        <c:manualLayout>
          <c:xMode val="edge"/>
          <c:yMode val="edge"/>
          <c:x val="7.9365079365079413E-3"/>
          <c:y val="0.73006218003995504"/>
          <c:w val="0.96825396825396826"/>
          <c:h val="0.2547126597926529"/>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14285231167730394"/>
          <c:y val="4.3963491236017047E-2"/>
          <c:w val="0.61896826278561645"/>
          <c:h val="0.66163310914171924"/>
        </c:manualLayout>
      </c:layout>
      <c:bar3DChart>
        <c:barDir val="col"/>
        <c:grouping val="clustered"/>
        <c:varyColors val="0"/>
        <c:ser>
          <c:idx val="0"/>
          <c:order val="0"/>
          <c:tx>
            <c:strRef>
              <c:f>Лист1!$B$1</c:f>
              <c:strCache>
                <c:ptCount val="1"/>
                <c:pt idx="0">
                  <c:v>налоговые доходы</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2022 год (факт), 11051,1</c:v>
                </c:pt>
                <c:pt idx="1">
                  <c:v>2023 год (факт), 14504,4</c:v>
                </c:pt>
                <c:pt idx="2">
                  <c:v>2024 год (план), 10342,4</c:v>
                </c:pt>
                <c:pt idx="3">
                  <c:v>2024 год (факт), 8503,1</c:v>
                </c:pt>
              </c:strCache>
            </c:strRef>
          </c:cat>
          <c:val>
            <c:numRef>
              <c:f>Лист1!$B$2:$B$5</c:f>
              <c:numCache>
                <c:formatCode>0.00</c:formatCode>
                <c:ptCount val="4"/>
                <c:pt idx="0">
                  <c:v>11024.3</c:v>
                </c:pt>
                <c:pt idx="1">
                  <c:v>14477.6</c:v>
                </c:pt>
                <c:pt idx="2">
                  <c:v>10023.6</c:v>
                </c:pt>
                <c:pt idx="3">
                  <c:v>8173.5</c:v>
                </c:pt>
              </c:numCache>
            </c:numRef>
          </c:val>
          <c:extLst>
            <c:ext xmlns:c16="http://schemas.microsoft.com/office/drawing/2014/chart" uri="{C3380CC4-5D6E-409C-BE32-E72D297353CC}">
              <c16:uniqueId val="{00000000-03C9-4F0B-BD3E-C452DBD7E21D}"/>
            </c:ext>
          </c:extLst>
        </c:ser>
        <c:ser>
          <c:idx val="1"/>
          <c:order val="1"/>
          <c:tx>
            <c:strRef>
              <c:f>Лист1!$C$1</c:f>
              <c:strCache>
                <c:ptCount val="1"/>
                <c:pt idx="0">
                  <c:v>неналоговые доходы</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2022 год (факт), 11051,1</c:v>
                </c:pt>
                <c:pt idx="1">
                  <c:v>2023 год (факт), 14504,4</c:v>
                </c:pt>
                <c:pt idx="2">
                  <c:v>2024 год (план), 10342,4</c:v>
                </c:pt>
                <c:pt idx="3">
                  <c:v>2024 год (факт), 8503,1</c:v>
                </c:pt>
              </c:strCache>
            </c:strRef>
          </c:cat>
          <c:val>
            <c:numRef>
              <c:f>Лист1!$C$2:$C$5</c:f>
              <c:numCache>
                <c:formatCode>0.00</c:formatCode>
                <c:ptCount val="4"/>
                <c:pt idx="0">
                  <c:v>26.8</c:v>
                </c:pt>
                <c:pt idx="1">
                  <c:v>26.8</c:v>
                </c:pt>
                <c:pt idx="2">
                  <c:v>318.8</c:v>
                </c:pt>
                <c:pt idx="3">
                  <c:v>329.6</c:v>
                </c:pt>
              </c:numCache>
            </c:numRef>
          </c:val>
          <c:extLst>
            <c:ext xmlns:c16="http://schemas.microsoft.com/office/drawing/2014/chart" uri="{C3380CC4-5D6E-409C-BE32-E72D297353CC}">
              <c16:uniqueId val="{00000001-03C9-4F0B-BD3E-C452DBD7E21D}"/>
            </c:ext>
          </c:extLst>
        </c:ser>
        <c:dLbls>
          <c:showLegendKey val="0"/>
          <c:showVal val="0"/>
          <c:showCatName val="0"/>
          <c:showSerName val="0"/>
          <c:showPercent val="0"/>
          <c:showBubbleSize val="0"/>
        </c:dLbls>
        <c:gapWidth val="150"/>
        <c:shape val="cylinder"/>
        <c:axId val="94766208"/>
        <c:axId val="94767744"/>
        <c:axId val="0"/>
      </c:bar3DChart>
      <c:catAx>
        <c:axId val="94766208"/>
        <c:scaling>
          <c:orientation val="minMax"/>
        </c:scaling>
        <c:delete val="0"/>
        <c:axPos val="b"/>
        <c:numFmt formatCode="General" sourceLinked="0"/>
        <c:majorTickMark val="out"/>
        <c:minorTickMark val="none"/>
        <c:tickLblPos val="nextTo"/>
        <c:txPr>
          <a:bodyPr/>
          <a:lstStyle/>
          <a:p>
            <a:pPr>
              <a:defRPr sz="1400"/>
            </a:pPr>
            <a:endParaRPr lang="ru-RU"/>
          </a:p>
        </c:txPr>
        <c:crossAx val="94767744"/>
        <c:crosses val="autoZero"/>
        <c:auto val="1"/>
        <c:lblAlgn val="ctr"/>
        <c:lblOffset val="100"/>
        <c:noMultiLvlLbl val="0"/>
      </c:catAx>
      <c:valAx>
        <c:axId val="94767744"/>
        <c:scaling>
          <c:orientation val="minMax"/>
        </c:scaling>
        <c:delete val="0"/>
        <c:axPos val="l"/>
        <c:majorGridlines/>
        <c:numFmt formatCode="0.00" sourceLinked="1"/>
        <c:majorTickMark val="out"/>
        <c:minorTickMark val="none"/>
        <c:tickLblPos val="nextTo"/>
        <c:crossAx val="94766208"/>
        <c:crosses val="autoZero"/>
        <c:crossBetween val="between"/>
      </c:valAx>
    </c:plotArea>
    <c:legend>
      <c:legendPos val="r"/>
      <c:layout>
        <c:manualLayout>
          <c:xMode val="edge"/>
          <c:yMode val="edge"/>
          <c:x val="0.7650866724684986"/>
          <c:y val="0.42890725816789588"/>
          <c:w val="0.23001418052315267"/>
          <c:h val="0.33754839205900522"/>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144680592611875"/>
          <c:y val="3.3725972932628712E-3"/>
          <c:w val="0.52407278595475637"/>
          <c:h val="0.69992922859164963"/>
        </c:manualLayout>
      </c:layout>
      <c:pie3DChart>
        <c:varyColors val="1"/>
        <c:dLbls>
          <c:showLegendKey val="0"/>
          <c:showVal val="1"/>
          <c:showCatName val="0"/>
          <c:showSerName val="0"/>
          <c:showPercent val="0"/>
          <c:showBubbleSize val="0"/>
          <c:showLeaderLines val="0"/>
        </c:dLbls>
      </c:pie3DChart>
      <c:spPr>
        <a:noFill/>
        <a:ln w="25234">
          <a:noFill/>
        </a:ln>
      </c:spPr>
    </c:plotArea>
    <c:legend>
      <c:legendPos val="r"/>
      <c:layout>
        <c:manualLayout>
          <c:xMode val="edge"/>
          <c:yMode val="edge"/>
          <c:x val="4.9565839153826952E-2"/>
          <c:y val="0.66949735056702864"/>
          <c:w val="0.94811921765593365"/>
          <c:h val="0.33050264943297292"/>
        </c:manualLayout>
      </c:layout>
      <c:overlay val="0"/>
      <c:txPr>
        <a:bodyPr/>
        <a:lstStyle/>
        <a:p>
          <a:pPr>
            <a:defRPr sz="1093">
              <a:latin typeface="Times New Roman" pitchFamily="18" charset="0"/>
              <a:cs typeface="Times New Roman" pitchFamily="18" charset="0"/>
            </a:defRPr>
          </a:pPr>
          <a:endParaRPr lang="ru-RU"/>
        </a:p>
      </c:txPr>
    </c:legend>
    <c:plotVisOnly val="1"/>
    <c:dispBlanksAs val="zero"/>
    <c:showDLblsOverMax val="0"/>
  </c:chart>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1446805926118739"/>
          <c:y val="3.3725972932628708E-3"/>
          <c:w val="0.52407278595475715"/>
          <c:h val="0.69992922859164963"/>
        </c:manualLayout>
      </c:layout>
      <c:pie3DChart>
        <c:varyColors val="1"/>
        <c:ser>
          <c:idx val="0"/>
          <c:order val="0"/>
          <c:tx>
            <c:strRef>
              <c:f>Лист1!$B$1</c:f>
              <c:strCache>
                <c:ptCount val="1"/>
                <c:pt idx="0">
                  <c:v>Продажи</c:v>
                </c:pt>
              </c:strCache>
            </c:strRef>
          </c:tx>
          <c:explosion val="26"/>
          <c:dLbls>
            <c:dLbl>
              <c:idx val="0"/>
              <c:layout>
                <c:manualLayout>
                  <c:x val="-6.9532548100908875E-3"/>
                  <c:y val="-2.1088496013470015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00-4788-8DAC-3DB3F27C8BED}"/>
                </c:ext>
              </c:extLst>
            </c:dLbl>
            <c:dLbl>
              <c:idx val="1"/>
              <c:layout>
                <c:manualLayout>
                  <c:x val="3.1380317129780268E-2"/>
                  <c:y val="2.2921663094000044E-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300-4788-8DAC-3DB3F27C8BED}"/>
                </c:ext>
              </c:extLst>
            </c:dLbl>
            <c:dLbl>
              <c:idx val="2"/>
              <c:layout>
                <c:manualLayout>
                  <c:x val="5.1417539749678035E-4"/>
                  <c:y val="3.8638566405614391E-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300-4788-8DAC-3DB3F27C8BED}"/>
                </c:ext>
              </c:extLst>
            </c:dLbl>
            <c:dLbl>
              <c:idx val="3"/>
              <c:layout>
                <c:manualLayout>
                  <c:x val="6.7240190017570116E-3"/>
                  <c:y val="-2.4663992472639035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300-4788-8DAC-3DB3F27C8BED}"/>
                </c:ext>
              </c:extLst>
            </c:dLbl>
            <c:dLbl>
              <c:idx val="5"/>
              <c:layout>
                <c:manualLayout>
                  <c:x val="2.8896553220103684E-2"/>
                  <c:y val="-6.6005900205870494E-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300-4788-8DAC-3DB3F27C8BED}"/>
                </c:ext>
              </c:extLst>
            </c:dLbl>
            <c:spPr>
              <a:noFill/>
              <a:ln>
                <a:noFill/>
              </a:ln>
              <a:effectLst/>
            </c:spPr>
            <c:dLblPos val="bestFit"/>
            <c:showLegendKey val="0"/>
            <c:showVal val="1"/>
            <c:showCatName val="0"/>
            <c:showSerName val="0"/>
            <c:showPercent val="0"/>
            <c:showBubbleSize val="0"/>
            <c:showLeaderLines val="1"/>
            <c:extLst>
              <c:ext xmlns:c15="http://schemas.microsoft.com/office/drawing/2012/chart" uri="{CE6537A1-D6FC-4f65-9D91-7224C49458BB}"/>
            </c:extLst>
          </c:dLbls>
          <c:cat>
            <c:strRef>
              <c:f>Лист1!$A$2:$A$7</c:f>
              <c:strCache>
                <c:ptCount val="6"/>
                <c:pt idx="0">
                  <c:v>налог на доходы физических лиц</c:v>
                </c:pt>
                <c:pt idx="1">
                  <c:v>единый сельскохозяйственный налог</c:v>
                </c:pt>
                <c:pt idx="2">
                  <c:v>налог на имущество физических лиц</c:v>
                </c:pt>
                <c:pt idx="3">
                  <c:v>земельный налог</c:v>
                </c:pt>
                <c:pt idx="4">
                  <c:v>доходы от продажи мат. и немат.активов</c:v>
                </c:pt>
                <c:pt idx="5">
                  <c:v>доходы от использования имущества</c:v>
                </c:pt>
              </c:strCache>
            </c:strRef>
          </c:cat>
          <c:val>
            <c:numRef>
              <c:f>Лист1!$B$2:$B$7</c:f>
              <c:numCache>
                <c:formatCode>0.0</c:formatCode>
                <c:ptCount val="6"/>
                <c:pt idx="0">
                  <c:v>58</c:v>
                </c:pt>
                <c:pt idx="1">
                  <c:v>16.899999999999999</c:v>
                </c:pt>
                <c:pt idx="2">
                  <c:v>5.5</c:v>
                </c:pt>
                <c:pt idx="3">
                  <c:v>15.8</c:v>
                </c:pt>
                <c:pt idx="4">
                  <c:v>3.5</c:v>
                </c:pt>
                <c:pt idx="5">
                  <c:v>0.3</c:v>
                </c:pt>
              </c:numCache>
            </c:numRef>
          </c:val>
          <c:extLst>
            <c:ext xmlns:c16="http://schemas.microsoft.com/office/drawing/2014/chart" uri="{C3380CC4-5D6E-409C-BE32-E72D297353CC}">
              <c16:uniqueId val="{00000005-E300-4788-8DAC-3DB3F27C8BED}"/>
            </c:ext>
          </c:extLst>
        </c:ser>
        <c:dLbls>
          <c:dLblPos val="bestFit"/>
          <c:showLegendKey val="0"/>
          <c:showVal val="1"/>
          <c:showCatName val="0"/>
          <c:showSerName val="0"/>
          <c:showPercent val="0"/>
          <c:showBubbleSize val="0"/>
          <c:showLeaderLines val="1"/>
        </c:dLbls>
      </c:pie3DChart>
      <c:spPr>
        <a:noFill/>
        <a:ln w="25234">
          <a:noFill/>
        </a:ln>
      </c:spPr>
    </c:plotArea>
    <c:legend>
      <c:legendPos val="r"/>
      <c:layout>
        <c:manualLayout>
          <c:xMode val="edge"/>
          <c:yMode val="edge"/>
          <c:x val="4.956583915382691E-2"/>
          <c:y val="0.66949735056702864"/>
          <c:w val="0.94811921765593365"/>
          <c:h val="0.33050264943297253"/>
        </c:manualLayout>
      </c:layout>
      <c:overlay val="0"/>
      <c:txPr>
        <a:bodyPr/>
        <a:lstStyle/>
        <a:p>
          <a:pPr>
            <a:defRPr sz="1093">
              <a:latin typeface="Times New Roman" pitchFamily="18" charset="0"/>
              <a:cs typeface="Times New Roman" pitchFamily="18" charset="0"/>
            </a:defRPr>
          </a:pPr>
          <a:endParaRPr lang="ru-RU"/>
        </a:p>
      </c:txPr>
    </c:legend>
    <c:plotVisOnly val="1"/>
    <c:dispBlanksAs val="zero"/>
    <c:showDLblsOverMax val="0"/>
  </c:chart>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дотации</c:v>
                </c:pt>
              </c:strCache>
            </c:strRef>
          </c:tx>
          <c:spPr>
            <a:solidFill>
              <a:srgbClr val="FFC000"/>
            </a:solidFill>
          </c:spPr>
          <c:invertIfNegative val="0"/>
          <c:cat>
            <c:strRef>
              <c:f>Лист1!$A$2:$A$5</c:f>
              <c:strCache>
                <c:ptCount val="4"/>
                <c:pt idx="0">
                  <c:v>2022 год  (факт)    3095,7</c:v>
                </c:pt>
                <c:pt idx="1">
                  <c:v>2023 год  (факт)    2588,0</c:v>
                </c:pt>
                <c:pt idx="2">
                  <c:v>2024 год  (план)    3381,1</c:v>
                </c:pt>
                <c:pt idx="3">
                  <c:v>2024 год  (факт)    2611,4</c:v>
                </c:pt>
              </c:strCache>
            </c:strRef>
          </c:cat>
          <c:val>
            <c:numRef>
              <c:f>Лист1!$B$2:$B$5</c:f>
              <c:numCache>
                <c:formatCode>0.0</c:formatCode>
                <c:ptCount val="4"/>
                <c:pt idx="0">
                  <c:v>1225.8</c:v>
                </c:pt>
                <c:pt idx="1">
                  <c:v>1325.6</c:v>
                </c:pt>
                <c:pt idx="2">
                  <c:v>1612.7</c:v>
                </c:pt>
                <c:pt idx="3">
                  <c:v>1612.7</c:v>
                </c:pt>
              </c:numCache>
            </c:numRef>
          </c:val>
          <c:extLst>
            <c:ext xmlns:c16="http://schemas.microsoft.com/office/drawing/2014/chart" uri="{C3380CC4-5D6E-409C-BE32-E72D297353CC}">
              <c16:uniqueId val="{00000000-64F6-44B0-825F-4AC6BB7932D9}"/>
            </c:ext>
          </c:extLst>
        </c:ser>
        <c:ser>
          <c:idx val="1"/>
          <c:order val="1"/>
          <c:tx>
            <c:strRef>
              <c:f>Лист1!$C$1</c:f>
              <c:strCache>
                <c:ptCount val="1"/>
                <c:pt idx="0">
                  <c:v>Субсидии</c:v>
                </c:pt>
              </c:strCache>
            </c:strRef>
          </c:tx>
          <c:spPr>
            <a:solidFill>
              <a:srgbClr val="C00000"/>
            </a:solidFill>
          </c:spPr>
          <c:invertIfNegative val="0"/>
          <c:cat>
            <c:strRef>
              <c:f>Лист1!$A$2:$A$5</c:f>
              <c:strCache>
                <c:ptCount val="4"/>
                <c:pt idx="0">
                  <c:v>2022 год  (факт)    3095,7</c:v>
                </c:pt>
                <c:pt idx="1">
                  <c:v>2023 год  (факт)    2588,0</c:v>
                </c:pt>
                <c:pt idx="2">
                  <c:v>2024 год  (план)    3381,1</c:v>
                </c:pt>
                <c:pt idx="3">
                  <c:v>2024 год  (факт)    2611,4</c:v>
                </c:pt>
              </c:strCache>
            </c:strRef>
          </c:cat>
          <c:val>
            <c:numRef>
              <c:f>Лист1!$C$2:$C$5</c:f>
              <c:numCache>
                <c:formatCode>General</c:formatCode>
                <c:ptCount val="4"/>
                <c:pt idx="0" formatCode="0.0">
                  <c:v>259</c:v>
                </c:pt>
              </c:numCache>
            </c:numRef>
          </c:val>
          <c:extLst>
            <c:ext xmlns:c16="http://schemas.microsoft.com/office/drawing/2014/chart" uri="{C3380CC4-5D6E-409C-BE32-E72D297353CC}">
              <c16:uniqueId val="{00000003-64F6-44B0-825F-4AC6BB7932D9}"/>
            </c:ext>
          </c:extLst>
        </c:ser>
        <c:ser>
          <c:idx val="2"/>
          <c:order val="2"/>
          <c:tx>
            <c:strRef>
              <c:f>Лист1!$D$1</c:f>
              <c:strCache>
                <c:ptCount val="1"/>
                <c:pt idx="0">
                  <c:v>Межбюджетные трансферты</c:v>
                </c:pt>
              </c:strCache>
            </c:strRef>
          </c:tx>
          <c:spPr>
            <a:solidFill>
              <a:schemeClr val="bg1">
                <a:lumMod val="50000"/>
              </a:schemeClr>
            </a:solidFill>
          </c:spPr>
          <c:invertIfNegative val="0"/>
          <c:cat>
            <c:strRef>
              <c:f>Лист1!$A$2:$A$5</c:f>
              <c:strCache>
                <c:ptCount val="4"/>
                <c:pt idx="0">
                  <c:v>2022 год  (факт)    3095,7</c:v>
                </c:pt>
                <c:pt idx="1">
                  <c:v>2023 год  (факт)    2588,0</c:v>
                </c:pt>
                <c:pt idx="2">
                  <c:v>2024 год  (план)    3381,1</c:v>
                </c:pt>
                <c:pt idx="3">
                  <c:v>2024 год  (факт)    2611,4</c:v>
                </c:pt>
              </c:strCache>
            </c:strRef>
          </c:cat>
          <c:val>
            <c:numRef>
              <c:f>Лист1!$D$2:$D$5</c:f>
              <c:numCache>
                <c:formatCode>0.0</c:formatCode>
                <c:ptCount val="4"/>
                <c:pt idx="0">
                  <c:v>1497.1</c:v>
                </c:pt>
                <c:pt idx="1">
                  <c:v>1130.9000000000001</c:v>
                </c:pt>
                <c:pt idx="2">
                  <c:v>1598.7</c:v>
                </c:pt>
                <c:pt idx="3">
                  <c:v>837.6</c:v>
                </c:pt>
              </c:numCache>
            </c:numRef>
          </c:val>
          <c:extLst>
            <c:ext xmlns:c16="http://schemas.microsoft.com/office/drawing/2014/chart" uri="{C3380CC4-5D6E-409C-BE32-E72D297353CC}">
              <c16:uniqueId val="{00000004-64F6-44B0-825F-4AC6BB7932D9}"/>
            </c:ext>
          </c:extLst>
        </c:ser>
        <c:ser>
          <c:idx val="3"/>
          <c:order val="3"/>
          <c:tx>
            <c:strRef>
              <c:f>Лист1!$E$1</c:f>
              <c:strCache>
                <c:ptCount val="1"/>
                <c:pt idx="0">
                  <c:v>субвенции</c:v>
                </c:pt>
              </c:strCache>
            </c:strRef>
          </c:tx>
          <c:invertIfNegative val="0"/>
          <c:cat>
            <c:strRef>
              <c:f>Лист1!$A$2:$A$5</c:f>
              <c:strCache>
                <c:ptCount val="4"/>
                <c:pt idx="0">
                  <c:v>2022 год  (факт)    3095,7</c:v>
                </c:pt>
                <c:pt idx="1">
                  <c:v>2023 год  (факт)    2588,0</c:v>
                </c:pt>
                <c:pt idx="2">
                  <c:v>2024 год  (план)    3381,1</c:v>
                </c:pt>
                <c:pt idx="3">
                  <c:v>2024 год  (факт)    2611,4</c:v>
                </c:pt>
              </c:strCache>
            </c:strRef>
          </c:cat>
          <c:val>
            <c:numRef>
              <c:f>Лист1!$E$2:$E$5</c:f>
              <c:numCache>
                <c:formatCode>0.0</c:formatCode>
                <c:ptCount val="4"/>
                <c:pt idx="0">
                  <c:v>122.1</c:v>
                </c:pt>
                <c:pt idx="1">
                  <c:v>131.5</c:v>
                </c:pt>
                <c:pt idx="2">
                  <c:v>169.7</c:v>
                </c:pt>
                <c:pt idx="3">
                  <c:v>161.1</c:v>
                </c:pt>
              </c:numCache>
            </c:numRef>
          </c:val>
          <c:extLst>
            <c:ext xmlns:c16="http://schemas.microsoft.com/office/drawing/2014/chart" uri="{C3380CC4-5D6E-409C-BE32-E72D297353CC}">
              <c16:uniqueId val="{00000005-64F6-44B0-825F-4AC6BB7932D9}"/>
            </c:ext>
          </c:extLst>
        </c:ser>
        <c:ser>
          <c:idx val="4"/>
          <c:order val="4"/>
          <c:tx>
            <c:strRef>
              <c:f>Лист1!$F$1</c:f>
              <c:strCache>
                <c:ptCount val="1"/>
                <c:pt idx="0">
                  <c:v>возарат остатков субвенций</c:v>
                </c:pt>
              </c:strCache>
            </c:strRef>
          </c:tx>
          <c:invertIfNegative val="0"/>
          <c:cat>
            <c:strRef>
              <c:f>Лист1!$A$2:$A$5</c:f>
              <c:strCache>
                <c:ptCount val="4"/>
                <c:pt idx="0">
                  <c:v>2022 год  (факт)    3095,7</c:v>
                </c:pt>
                <c:pt idx="1">
                  <c:v>2023 год  (факт)    2588,0</c:v>
                </c:pt>
                <c:pt idx="2">
                  <c:v>2024 год  (план)    3381,1</c:v>
                </c:pt>
                <c:pt idx="3">
                  <c:v>2024 год  (факт)    2611,4</c:v>
                </c:pt>
              </c:strCache>
            </c:strRef>
          </c:cat>
          <c:val>
            <c:numRef>
              <c:f>Лист1!$F$2:$F$5</c:f>
              <c:numCache>
                <c:formatCode>General</c:formatCode>
                <c:ptCount val="4"/>
                <c:pt idx="0" formatCode="0.0">
                  <c:v>-8.3000000000000007</c:v>
                </c:pt>
              </c:numCache>
            </c:numRef>
          </c:val>
          <c:extLst>
            <c:ext xmlns:c16="http://schemas.microsoft.com/office/drawing/2014/chart" uri="{C3380CC4-5D6E-409C-BE32-E72D297353CC}">
              <c16:uniqueId val="{00000006-64F6-44B0-825F-4AC6BB7932D9}"/>
            </c:ext>
          </c:extLst>
        </c:ser>
        <c:dLbls>
          <c:showLegendKey val="0"/>
          <c:showVal val="0"/>
          <c:showCatName val="0"/>
          <c:showSerName val="0"/>
          <c:showPercent val="0"/>
          <c:showBubbleSize val="0"/>
        </c:dLbls>
        <c:gapWidth val="150"/>
        <c:shape val="box"/>
        <c:axId val="95225344"/>
        <c:axId val="95226880"/>
        <c:axId val="0"/>
      </c:bar3DChart>
      <c:catAx>
        <c:axId val="95225344"/>
        <c:scaling>
          <c:orientation val="minMax"/>
        </c:scaling>
        <c:delete val="0"/>
        <c:axPos val="b"/>
        <c:numFmt formatCode="General" sourceLinked="0"/>
        <c:majorTickMark val="out"/>
        <c:minorTickMark val="none"/>
        <c:tickLblPos val="nextTo"/>
        <c:crossAx val="95226880"/>
        <c:crosses val="autoZero"/>
        <c:auto val="1"/>
        <c:lblAlgn val="ctr"/>
        <c:lblOffset val="100"/>
        <c:noMultiLvlLbl val="0"/>
      </c:catAx>
      <c:valAx>
        <c:axId val="95226880"/>
        <c:scaling>
          <c:orientation val="minMax"/>
        </c:scaling>
        <c:delete val="0"/>
        <c:axPos val="l"/>
        <c:majorGridlines/>
        <c:numFmt formatCode="0.0" sourceLinked="1"/>
        <c:majorTickMark val="out"/>
        <c:minorTickMark val="none"/>
        <c:tickLblPos val="nextTo"/>
        <c:crossAx val="95225344"/>
        <c:crosses val="autoZero"/>
        <c:crossBetween val="between"/>
      </c:valAx>
    </c:plotArea>
    <c:legend>
      <c:legendPos val="r"/>
      <c:overlay val="0"/>
    </c:legend>
    <c:plotVisOnly val="1"/>
    <c:dispBlanksAs val="gap"/>
    <c:showDLblsOverMax val="0"/>
  </c:chart>
  <c:txPr>
    <a:bodyPr/>
    <a:lstStyle/>
    <a:p>
      <a:pPr>
        <a:defRPr sz="1600" baseline="0">
          <a:solidFill>
            <a:schemeClr val="tx1"/>
          </a:solidFill>
          <a:latin typeface="Bookman Old Style" pitchFamily="18" charset="0"/>
        </a:defRPr>
      </a:pPr>
      <a:endParaRPr lang="ru-RU"/>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0.15560527491852558"/>
          <c:y val="3.9486902599846212E-2"/>
          <c:w val="0.6412118044862527"/>
          <c:h val="0.72986244048495552"/>
        </c:manualLayout>
      </c:layout>
      <c:bar3DChart>
        <c:barDir val="col"/>
        <c:grouping val="clustered"/>
        <c:varyColors val="0"/>
        <c:ser>
          <c:idx val="0"/>
          <c:order val="0"/>
          <c:tx>
            <c:strRef>
              <c:f>Лист1!$B$1</c:f>
              <c:strCache>
                <c:ptCount val="1"/>
                <c:pt idx="0">
                  <c:v>всего расходов</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2022 год </c:v>
                </c:pt>
                <c:pt idx="1">
                  <c:v>2023 год (факт)</c:v>
                </c:pt>
                <c:pt idx="2">
                  <c:v>2024 год (план)</c:v>
                </c:pt>
                <c:pt idx="3">
                  <c:v>2024 год (факт)</c:v>
                </c:pt>
              </c:strCache>
            </c:strRef>
          </c:cat>
          <c:val>
            <c:numRef>
              <c:f>Лист1!$B$2:$B$5</c:f>
              <c:numCache>
                <c:formatCode>0.0</c:formatCode>
                <c:ptCount val="4"/>
                <c:pt idx="0">
                  <c:v>17073.900000000001</c:v>
                </c:pt>
                <c:pt idx="1">
                  <c:v>18596.8</c:v>
                </c:pt>
                <c:pt idx="2">
                  <c:v>16784.900000000001</c:v>
                </c:pt>
                <c:pt idx="3">
                  <c:v>13548</c:v>
                </c:pt>
              </c:numCache>
            </c:numRef>
          </c:val>
          <c:extLst>
            <c:ext xmlns:c16="http://schemas.microsoft.com/office/drawing/2014/chart" uri="{C3380CC4-5D6E-409C-BE32-E72D297353CC}">
              <c16:uniqueId val="{00000000-B8F0-4A23-96BD-8624A66A913A}"/>
            </c:ext>
          </c:extLst>
        </c:ser>
        <c:dLbls>
          <c:showLegendKey val="0"/>
          <c:showVal val="0"/>
          <c:showCatName val="0"/>
          <c:showSerName val="0"/>
          <c:showPercent val="0"/>
          <c:showBubbleSize val="0"/>
        </c:dLbls>
        <c:gapWidth val="150"/>
        <c:shape val="cylinder"/>
        <c:axId val="95524352"/>
        <c:axId val="95525888"/>
        <c:axId val="0"/>
      </c:bar3DChart>
      <c:catAx>
        <c:axId val="95524352"/>
        <c:scaling>
          <c:orientation val="minMax"/>
        </c:scaling>
        <c:delete val="0"/>
        <c:axPos val="b"/>
        <c:numFmt formatCode="General" sourceLinked="0"/>
        <c:majorTickMark val="out"/>
        <c:minorTickMark val="none"/>
        <c:tickLblPos val="nextTo"/>
        <c:crossAx val="95525888"/>
        <c:crosses val="autoZero"/>
        <c:auto val="1"/>
        <c:lblAlgn val="ctr"/>
        <c:lblOffset val="100"/>
        <c:noMultiLvlLbl val="0"/>
      </c:catAx>
      <c:valAx>
        <c:axId val="95525888"/>
        <c:scaling>
          <c:orientation val="minMax"/>
        </c:scaling>
        <c:delete val="0"/>
        <c:axPos val="l"/>
        <c:majorGridlines/>
        <c:numFmt formatCode="0.0" sourceLinked="1"/>
        <c:majorTickMark val="out"/>
        <c:minorTickMark val="none"/>
        <c:tickLblPos val="nextTo"/>
        <c:crossAx val="95524352"/>
        <c:crosses val="autoZero"/>
        <c:crossBetween val="between"/>
      </c:valAx>
    </c:plotArea>
    <c:legend>
      <c:legendPos val="r"/>
      <c:layout>
        <c:manualLayout>
          <c:xMode val="edge"/>
          <c:yMode val="edge"/>
          <c:x val="0.80504747447411484"/>
          <c:y val="0.46597293803890782"/>
          <c:w val="0.18507605144269218"/>
          <c:h val="0.15376785451332803"/>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592592592592593"/>
          <c:y val="0"/>
          <c:w val="0.52454979585885098"/>
          <c:h val="0.81312335958005244"/>
        </c:manualLayout>
      </c:layout>
      <c:pie3DChart>
        <c:varyColors val="1"/>
        <c:ser>
          <c:idx val="0"/>
          <c:order val="0"/>
          <c:tx>
            <c:strRef>
              <c:f>Лист1!$B$1</c:f>
              <c:strCache>
                <c:ptCount val="1"/>
                <c:pt idx="0">
                  <c:v>Продажи</c:v>
                </c:pt>
              </c:strCache>
            </c:strRef>
          </c:tx>
          <c:explosion val="17"/>
          <c:dPt>
            <c:idx val="0"/>
            <c:bubble3D val="0"/>
            <c:spPr>
              <a:solidFill>
                <a:srgbClr val="92D050"/>
              </a:solidFill>
            </c:spPr>
            <c:extLst>
              <c:ext xmlns:c16="http://schemas.microsoft.com/office/drawing/2014/chart" uri="{C3380CC4-5D6E-409C-BE32-E72D297353CC}">
                <c16:uniqueId val="{00000001-7C2C-48FB-A35C-8C0DEA90E7B0}"/>
              </c:ext>
            </c:extLst>
          </c:dPt>
          <c:dPt>
            <c:idx val="1"/>
            <c:bubble3D val="0"/>
            <c:spPr>
              <a:solidFill>
                <a:srgbClr val="FF0000"/>
              </a:solidFill>
            </c:spPr>
            <c:extLst>
              <c:ext xmlns:c16="http://schemas.microsoft.com/office/drawing/2014/chart" uri="{C3380CC4-5D6E-409C-BE32-E72D297353CC}">
                <c16:uniqueId val="{00000003-7C2C-48FB-A35C-8C0DEA90E7B0}"/>
              </c:ext>
            </c:extLst>
          </c:dPt>
          <c:dPt>
            <c:idx val="2"/>
            <c:bubble3D val="0"/>
            <c:explosion val="26"/>
            <c:extLst>
              <c:ext xmlns:c16="http://schemas.microsoft.com/office/drawing/2014/chart" uri="{C3380CC4-5D6E-409C-BE32-E72D297353CC}">
                <c16:uniqueId val="{00000005-7C2C-48FB-A35C-8C0DEA90E7B0}"/>
              </c:ext>
            </c:extLst>
          </c:dPt>
          <c:dPt>
            <c:idx val="6"/>
            <c:bubble3D val="0"/>
            <c:spPr>
              <a:solidFill>
                <a:srgbClr val="FFFF00"/>
              </a:solidFill>
            </c:spPr>
            <c:extLst>
              <c:ext xmlns:c16="http://schemas.microsoft.com/office/drawing/2014/chart" uri="{C3380CC4-5D6E-409C-BE32-E72D297353CC}">
                <c16:uniqueId val="{00000007-7C2C-48FB-A35C-8C0DEA90E7B0}"/>
              </c:ext>
            </c:extLst>
          </c:dPt>
          <c:dLbls>
            <c:dLbl>
              <c:idx val="0"/>
              <c:layout>
                <c:manualLayout>
                  <c:x val="-7.2849956255468071E-2"/>
                  <c:y val="-9.90455885322027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C2C-48FB-A35C-8C0DEA90E7B0}"/>
                </c:ext>
              </c:extLst>
            </c:dLbl>
            <c:dLbl>
              <c:idx val="2"/>
              <c:layout>
                <c:manualLayout>
                  <c:x val="-3.8495864487527294E-2"/>
                  <c:y val="3.092536509859344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C2C-48FB-A35C-8C0DEA90E7B0}"/>
                </c:ext>
              </c:extLst>
            </c:dLbl>
            <c:dLbl>
              <c:idx val="3"/>
              <c:layout>
                <c:manualLayout>
                  <c:x val="1.6218285214348207E-3"/>
                  <c:y val="6.086977589339794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7C2C-48FB-A35C-8C0DEA90E7B0}"/>
                </c:ext>
              </c:extLst>
            </c:dLbl>
            <c:dLbl>
              <c:idx val="4"/>
              <c:layout>
                <c:manualLayout>
                  <c:x val="-1.3898458005249343E-2"/>
                  <c:y val="-1.3731960428023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C2C-48FB-A35C-8C0DEA90E7B0}"/>
                </c:ext>
              </c:extLst>
            </c:dLbl>
            <c:dLbl>
              <c:idx val="5"/>
              <c:layout>
                <c:manualLayout>
                  <c:x val="-3.0709572761738117E-3"/>
                  <c:y val="-3.93552190591560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7C2C-48FB-A35C-8C0DEA90E7B0}"/>
                </c:ext>
              </c:extLst>
            </c:dLbl>
            <c:spPr>
              <a:noFill/>
              <a:ln>
                <a:noFill/>
              </a:ln>
              <a:effectLst/>
            </c:spPr>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1"/>
            <c:extLst>
              <c:ext xmlns:c15="http://schemas.microsoft.com/office/drawing/2012/chart" uri="{CE6537A1-D6FC-4f65-9D91-7224C49458BB}"/>
            </c:extLst>
          </c:dLbls>
          <c:cat>
            <c:strRef>
              <c:f>Лист1!$A$2:$A$8</c:f>
              <c:strCache>
                <c:ptCount val="7"/>
                <c:pt idx="0">
                  <c:v>общегосударственные расходы</c:v>
                </c:pt>
                <c:pt idx="1">
                  <c:v>национальная оборона</c:v>
                </c:pt>
                <c:pt idx="2">
                  <c:v>национальная экономика</c:v>
                </c:pt>
                <c:pt idx="3">
                  <c:v>жилищно-коммунальное хозяйство</c:v>
                </c:pt>
                <c:pt idx="4">
                  <c:v>национальная безопасность и правоохранительная деятельность</c:v>
                </c:pt>
                <c:pt idx="5">
                  <c:v>культура, кинематография</c:v>
                </c:pt>
                <c:pt idx="6">
                  <c:v>социальная политика</c:v>
                </c:pt>
              </c:strCache>
            </c:strRef>
          </c:cat>
          <c:val>
            <c:numRef>
              <c:f>Лист1!$B$2:$B$8</c:f>
              <c:numCache>
                <c:formatCode>0.0</c:formatCode>
                <c:ptCount val="7"/>
                <c:pt idx="0">
                  <c:v>39</c:v>
                </c:pt>
                <c:pt idx="1">
                  <c:v>1.2</c:v>
                </c:pt>
                <c:pt idx="2">
                  <c:v>27.2</c:v>
                </c:pt>
                <c:pt idx="3">
                  <c:v>9.6999999999999993</c:v>
                </c:pt>
                <c:pt idx="4">
                  <c:v>0.5</c:v>
                </c:pt>
                <c:pt idx="5">
                  <c:v>21</c:v>
                </c:pt>
                <c:pt idx="6">
                  <c:v>1.4</c:v>
                </c:pt>
              </c:numCache>
            </c:numRef>
          </c:val>
          <c:extLst>
            <c:ext xmlns:c16="http://schemas.microsoft.com/office/drawing/2014/chart" uri="{C3380CC4-5D6E-409C-BE32-E72D297353CC}">
              <c16:uniqueId val="{0000000B-7C2C-48FB-A35C-8C0DEA90E7B0}"/>
            </c:ext>
          </c:extLst>
        </c:ser>
        <c:dLbls>
          <c:showLegendKey val="0"/>
          <c:showVal val="0"/>
          <c:showCatName val="0"/>
          <c:showSerName val="0"/>
          <c:showPercent val="0"/>
          <c:showBubbleSize val="0"/>
          <c:showLeaderLines val="1"/>
        </c:dLbls>
      </c:pie3DChart>
      <c:spPr>
        <a:noFill/>
        <a:ln w="25261">
          <a:noFill/>
        </a:ln>
      </c:spPr>
    </c:plotArea>
    <c:legend>
      <c:legendPos val="r"/>
      <c:layout>
        <c:manualLayout>
          <c:xMode val="edge"/>
          <c:yMode val="edge"/>
          <c:x val="0"/>
          <c:y val="0.6271927155602367"/>
          <c:w val="0.98702436359023848"/>
          <c:h val="0.37280728443976402"/>
        </c:manualLayout>
      </c:layout>
      <c:overlay val="0"/>
      <c:txPr>
        <a:bodyPr/>
        <a:lstStyle/>
        <a:p>
          <a:pPr>
            <a:defRPr sz="1094">
              <a:latin typeface="Times New Roman" pitchFamily="18" charset="0"/>
              <a:cs typeface="Times New Roman" pitchFamily="18" charset="0"/>
            </a:defRPr>
          </a:pPr>
          <a:endParaRPr lang="ru-RU"/>
        </a:p>
      </c:txPr>
    </c:legend>
    <c:plotVisOnly val="1"/>
    <c:dispBlanksAs val="zero"/>
    <c:showDLblsOverMax val="0"/>
  </c:chart>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4.5653208343727006E-2"/>
          <c:y val="1.5640325678099257E-2"/>
          <c:w val="0.56593633202180893"/>
          <c:h val="0.8265686749091371"/>
        </c:manualLayout>
      </c:layout>
      <c:pie3DChart>
        <c:varyColors val="1"/>
        <c:ser>
          <c:idx val="0"/>
          <c:order val="0"/>
          <c:tx>
            <c:strRef>
              <c:f>Лист1!$B$1</c:f>
              <c:strCache>
                <c:ptCount val="1"/>
                <c:pt idx="0">
                  <c:v>расходы</c:v>
                </c:pt>
              </c:strCache>
            </c:strRef>
          </c:tx>
          <c:explosion val="27"/>
          <c:dPt>
            <c:idx val="2"/>
            <c:bubble3D val="0"/>
            <c:spPr>
              <a:solidFill>
                <a:srgbClr val="00B0F0"/>
              </a:solidFill>
            </c:spPr>
            <c:extLst>
              <c:ext xmlns:c16="http://schemas.microsoft.com/office/drawing/2014/chart" uri="{C3380CC4-5D6E-409C-BE32-E72D297353CC}">
                <c16:uniqueId val="{00000000-0784-4BFA-AFE2-8ADC1F5FE438}"/>
              </c:ext>
            </c:extLst>
          </c:dPt>
          <c:dPt>
            <c:idx val="3"/>
            <c:bubble3D val="0"/>
            <c:explosion val="25"/>
            <c:extLst>
              <c:ext xmlns:c16="http://schemas.microsoft.com/office/drawing/2014/chart" uri="{C3380CC4-5D6E-409C-BE32-E72D297353CC}">
                <c16:uniqueId val="{00000001-0784-4BFA-AFE2-8ADC1F5FE438}"/>
              </c:ext>
            </c:extLst>
          </c:dPt>
          <c:dPt>
            <c:idx val="8"/>
            <c:bubble3D val="0"/>
            <c:spPr>
              <a:solidFill>
                <a:schemeClr val="tx2">
                  <a:lumMod val="60000"/>
                  <a:lumOff val="40000"/>
                </a:schemeClr>
              </a:solidFill>
            </c:spPr>
            <c:extLst>
              <c:ext xmlns:c16="http://schemas.microsoft.com/office/drawing/2014/chart" uri="{C3380CC4-5D6E-409C-BE32-E72D297353CC}">
                <c16:uniqueId val="{00000002-0784-4BFA-AFE2-8ADC1F5FE438}"/>
              </c:ext>
            </c:extLst>
          </c:dPt>
          <c:dLbls>
            <c:spPr>
              <a:noFill/>
              <a:ln>
                <a:noFill/>
              </a:ln>
              <a:effectLst/>
            </c:spPr>
            <c:txPr>
              <a:bodyPr/>
              <a:lstStyle/>
              <a:p>
                <a:pPr>
                  <a:defRPr b="1"/>
                </a:pPr>
                <a:endParaRPr lang="ru-RU"/>
              </a:p>
            </c:txPr>
            <c:showLegendKey val="0"/>
            <c:showVal val="1"/>
            <c:showCatName val="0"/>
            <c:showSerName val="0"/>
            <c:showPercent val="0"/>
            <c:showBubbleSize val="0"/>
            <c:showLeaderLines val="1"/>
            <c:extLst>
              <c:ext xmlns:c15="http://schemas.microsoft.com/office/drawing/2012/chart" uri="{CE6537A1-D6FC-4f65-9D91-7224C49458BB}"/>
            </c:extLst>
          </c:dLbls>
          <c:cat>
            <c:strRef>
              <c:f>Лист1!$A$2:$A$14</c:f>
              <c:strCache>
                <c:ptCount val="13"/>
                <c:pt idx="0">
                  <c:v>заработная плата с начислениями</c:v>
                </c:pt>
                <c:pt idx="1">
                  <c:v>услуги связи</c:v>
                </c:pt>
                <c:pt idx="2">
                  <c:v>коммунальные услуги</c:v>
                </c:pt>
                <c:pt idx="3">
                  <c:v>работы, услуги по содержанию имущества</c:v>
                </c:pt>
                <c:pt idx="4">
                  <c:v>прочие работы, услуги</c:v>
                </c:pt>
                <c:pt idx="5">
                  <c:v>Прочие несоциальные выплаты персоналу в денежной форме</c:v>
                </c:pt>
                <c:pt idx="6">
                  <c:v>перечисления другим бюджетам бюджетной системы</c:v>
                </c:pt>
                <c:pt idx="7">
                  <c:v>пенсии, пособия, выплачиваемые работодателями, нанимателями бывшим работникам</c:v>
                </c:pt>
                <c:pt idx="8">
                  <c:v>Прочие расходы</c:v>
                </c:pt>
                <c:pt idx="9">
                  <c:v>Увеличение стоимости основных средств</c:v>
                </c:pt>
                <c:pt idx="10">
                  <c:v>Увеличение стоимости горюче-смазочных материалов</c:v>
                </c:pt>
                <c:pt idx="11">
                  <c:v>Увеличение стоимости прочих материальных запасов однократного пирменения</c:v>
                </c:pt>
                <c:pt idx="12">
                  <c:v>Увеличение стоимости прочих оборотных запасов (материалов)</c:v>
                </c:pt>
              </c:strCache>
            </c:strRef>
          </c:cat>
          <c:val>
            <c:numRef>
              <c:f>Лист1!$B$2:$B$14</c:f>
              <c:numCache>
                <c:formatCode>0.0</c:formatCode>
                <c:ptCount val="13"/>
                <c:pt idx="0">
                  <c:v>29.9</c:v>
                </c:pt>
                <c:pt idx="1">
                  <c:v>0.4</c:v>
                </c:pt>
                <c:pt idx="2">
                  <c:v>8.6</c:v>
                </c:pt>
                <c:pt idx="3">
                  <c:v>34.799999999999997</c:v>
                </c:pt>
                <c:pt idx="4">
                  <c:v>1.1000000000000001</c:v>
                </c:pt>
                <c:pt idx="5">
                  <c:v>0.2</c:v>
                </c:pt>
                <c:pt idx="6">
                  <c:v>19.2</c:v>
                </c:pt>
                <c:pt idx="7">
                  <c:v>1.4</c:v>
                </c:pt>
                <c:pt idx="8">
                  <c:v>1.2</c:v>
                </c:pt>
                <c:pt idx="9">
                  <c:v>0.3</c:v>
                </c:pt>
                <c:pt idx="10">
                  <c:v>1.1000000000000001</c:v>
                </c:pt>
                <c:pt idx="11">
                  <c:v>0.2</c:v>
                </c:pt>
                <c:pt idx="12">
                  <c:v>1.6</c:v>
                </c:pt>
              </c:numCache>
            </c:numRef>
          </c:val>
          <c:extLst>
            <c:ext xmlns:c16="http://schemas.microsoft.com/office/drawing/2014/chart" uri="{C3380CC4-5D6E-409C-BE32-E72D297353CC}">
              <c16:uniqueId val="{00000003-0784-4BFA-AFE2-8ADC1F5FE438}"/>
            </c:ext>
          </c:extLst>
        </c:ser>
        <c:dLbls>
          <c:showLegendKey val="0"/>
          <c:showVal val="0"/>
          <c:showCatName val="0"/>
          <c:showSerName val="0"/>
          <c:showPercent val="0"/>
          <c:showBubbleSize val="0"/>
          <c:showLeaderLines val="1"/>
        </c:dLbls>
      </c:pie3DChart>
    </c:plotArea>
    <c:legend>
      <c:legendPos val="r"/>
      <c:layout>
        <c:manualLayout>
          <c:xMode val="edge"/>
          <c:yMode val="edge"/>
          <c:x val="0.64890588676729843"/>
          <c:y val="2.5195613185836495E-3"/>
          <c:w val="0.34275725129073709"/>
          <c:h val="0.85386584030345836"/>
        </c:manualLayout>
      </c:layout>
      <c:overlay val="0"/>
      <c:spPr>
        <a:ln w="1270"/>
      </c:spPr>
      <c:txPr>
        <a:bodyPr/>
        <a:lstStyle/>
        <a:p>
          <a:pPr>
            <a:defRPr sz="1000" kern="0" spc="-100" baseline="0">
              <a:latin typeface="Times New Roman" pitchFamily="18" charset="0"/>
              <a:cs typeface="Times New Roman" pitchFamily="18" charset="0"/>
            </a:defRPr>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6.2957896653458328E-2"/>
          <c:y val="9.1456048830395292E-2"/>
          <c:w val="0.55806877939488264"/>
          <c:h val="0.7670727298956832"/>
        </c:manualLayout>
      </c:layout>
      <c:pie3DChart>
        <c:varyColors val="1"/>
        <c:ser>
          <c:idx val="0"/>
          <c:order val="0"/>
          <c:tx>
            <c:strRef>
              <c:f>Лист1!$B$1</c:f>
              <c:strCache>
                <c:ptCount val="1"/>
                <c:pt idx="0">
                  <c:v>Расходы</c:v>
                </c:pt>
              </c:strCache>
            </c:strRef>
          </c:tx>
          <c:explosion val="25"/>
          <c:dLbls>
            <c:spPr>
              <a:noFill/>
              <a:ln>
                <a:noFill/>
              </a:ln>
              <a:effectLst/>
            </c:spPr>
            <c:txPr>
              <a:bodyPr/>
              <a:lstStyle/>
              <a:p>
                <a:pPr>
                  <a:defRPr b="1"/>
                </a:pPr>
                <a:endParaRPr lang="ru-RU"/>
              </a:p>
            </c:txPr>
            <c:showLegendKey val="0"/>
            <c:showVal val="1"/>
            <c:showCatName val="0"/>
            <c:showSerName val="0"/>
            <c:showPercent val="0"/>
            <c:showBubbleSize val="0"/>
            <c:showLeaderLines val="1"/>
            <c:extLst>
              <c:ext xmlns:c15="http://schemas.microsoft.com/office/drawing/2012/chart" uri="{CE6537A1-D6FC-4f65-9D91-7224C49458BB}"/>
            </c:extLst>
          </c:dLbls>
          <c:cat>
            <c:strRef>
              <c:f>Лист1!$A$2:$A$3</c:f>
              <c:strCache>
                <c:ptCount val="2"/>
                <c:pt idx="0">
                  <c:v>расходы на финансирование муниципальных программ</c:v>
                </c:pt>
                <c:pt idx="1">
                  <c:v>расходы на непрограммные мероприятия</c:v>
                </c:pt>
              </c:strCache>
            </c:strRef>
          </c:cat>
          <c:val>
            <c:numRef>
              <c:f>Лист1!$B$2:$B$3</c:f>
              <c:numCache>
                <c:formatCode>0.0</c:formatCode>
                <c:ptCount val="2"/>
                <c:pt idx="0">
                  <c:v>4553.7</c:v>
                </c:pt>
                <c:pt idx="1">
                  <c:v>8994.2999999999993</c:v>
                </c:pt>
              </c:numCache>
            </c:numRef>
          </c:val>
          <c:extLst>
            <c:ext xmlns:c16="http://schemas.microsoft.com/office/drawing/2014/chart" uri="{C3380CC4-5D6E-409C-BE32-E72D297353CC}">
              <c16:uniqueId val="{00000000-3D54-451F-9017-26F2876450A4}"/>
            </c:ext>
          </c:extLst>
        </c:ser>
        <c:dLbls>
          <c:showLegendKey val="0"/>
          <c:showVal val="0"/>
          <c:showCatName val="0"/>
          <c:showSerName val="0"/>
          <c:showPercent val="0"/>
          <c:showBubbleSize val="0"/>
          <c:showLeaderLines val="1"/>
        </c:dLbls>
      </c:pie3DChart>
    </c:plotArea>
    <c:legend>
      <c:legendPos val="r"/>
      <c:layout>
        <c:manualLayout>
          <c:xMode val="edge"/>
          <c:yMode val="edge"/>
          <c:x val="0.67418627868508985"/>
          <c:y val="0.25513417248829723"/>
          <c:w val="0.31601542729820414"/>
          <c:h val="0.61082101988668402"/>
        </c:manualLayout>
      </c:layout>
      <c:overlay val="0"/>
      <c:txPr>
        <a:bodyPr/>
        <a:lstStyle/>
        <a:p>
          <a:pPr>
            <a:defRPr>
              <a:latin typeface="+mj-lt"/>
            </a:defRPr>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a:latin typeface="+mj-lt"/>
            </a:defRPr>
          </a:pPr>
          <a:endParaRPr lang="ru-RU"/>
        </a:p>
      </c:txPr>
    </c:title>
    <c:autoTitleDeleted val="0"/>
    <c:view3D>
      <c:rotX val="15"/>
      <c:rotY val="20"/>
      <c:rAngAx val="1"/>
    </c:view3D>
    <c:floor>
      <c:thickness val="0"/>
    </c:floor>
    <c:sideWall>
      <c:thickness val="0"/>
      <c:spPr>
        <a:solidFill>
          <a:schemeClr val="accent2">
            <a:lumMod val="20000"/>
            <a:lumOff val="80000"/>
          </a:schemeClr>
        </a:solidFill>
      </c:spPr>
    </c:sideWall>
    <c:backWall>
      <c:thickness val="0"/>
      <c:spPr>
        <a:solidFill>
          <a:schemeClr val="accent2">
            <a:lumMod val="20000"/>
            <a:lumOff val="80000"/>
          </a:schemeClr>
        </a:solidFill>
      </c:spPr>
    </c:backWall>
    <c:plotArea>
      <c:layout/>
      <c:bar3DChart>
        <c:barDir val="col"/>
        <c:grouping val="clustered"/>
        <c:varyColors val="0"/>
        <c:ser>
          <c:idx val="0"/>
          <c:order val="0"/>
          <c:tx>
            <c:strRef>
              <c:f>Лист1!$B$1</c:f>
              <c:strCache>
                <c:ptCount val="1"/>
                <c:pt idx="0">
                  <c:v>ОЖИДАЕМАЯ ПРОДОЛЖИТЕЛЬНОСТЬ ЖИЗНИ ПРИ РОЖДЕНИИ, лет</c:v>
                </c:pt>
              </c:strCache>
            </c:strRef>
          </c:tx>
          <c:spPr>
            <a:solidFill>
              <a:srgbClr val="C00000"/>
            </a:solidFill>
          </c:spPr>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General</c:formatCode>
                <c:ptCount val="3"/>
                <c:pt idx="0">
                  <c:v>67</c:v>
                </c:pt>
                <c:pt idx="1">
                  <c:v>69</c:v>
                </c:pt>
                <c:pt idx="2">
                  <c:v>69</c:v>
                </c:pt>
              </c:numCache>
            </c:numRef>
          </c:val>
          <c:extLst>
            <c:ext xmlns:c16="http://schemas.microsoft.com/office/drawing/2014/chart" uri="{C3380CC4-5D6E-409C-BE32-E72D297353CC}">
              <c16:uniqueId val="{00000000-B602-4022-9EC0-2CD424242BFD}"/>
            </c:ext>
          </c:extLst>
        </c:ser>
        <c:dLbls>
          <c:showLegendKey val="0"/>
          <c:showVal val="0"/>
          <c:showCatName val="0"/>
          <c:showSerName val="0"/>
          <c:showPercent val="0"/>
          <c:showBubbleSize val="0"/>
        </c:dLbls>
        <c:gapWidth val="150"/>
        <c:shape val="cylinder"/>
        <c:axId val="72797568"/>
        <c:axId val="56689792"/>
        <c:axId val="0"/>
      </c:bar3DChart>
      <c:catAx>
        <c:axId val="72797568"/>
        <c:scaling>
          <c:orientation val="minMax"/>
        </c:scaling>
        <c:delete val="0"/>
        <c:axPos val="b"/>
        <c:numFmt formatCode="General" sourceLinked="0"/>
        <c:majorTickMark val="out"/>
        <c:minorTickMark val="none"/>
        <c:tickLblPos val="nextTo"/>
        <c:crossAx val="56689792"/>
        <c:crosses val="autoZero"/>
        <c:auto val="1"/>
        <c:lblAlgn val="ctr"/>
        <c:lblOffset val="100"/>
        <c:noMultiLvlLbl val="0"/>
      </c:catAx>
      <c:valAx>
        <c:axId val="56689792"/>
        <c:scaling>
          <c:orientation val="minMax"/>
        </c:scaling>
        <c:delete val="0"/>
        <c:axPos val="l"/>
        <c:majorGridlines/>
        <c:numFmt formatCode="General" sourceLinked="1"/>
        <c:majorTickMark val="out"/>
        <c:minorTickMark val="none"/>
        <c:tickLblPos val="nextTo"/>
        <c:crossAx val="72797568"/>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mj-lt"/>
              </a:defRPr>
            </a:pPr>
            <a:r>
              <a:rPr lang="ru-RU" dirty="0">
                <a:latin typeface="+mj-lt"/>
              </a:rPr>
              <a:t>СМЕРТНОСТЬ НАСЕЛЕНИЯ - КОЛИЧЕСТВО УМЕРШИХ НА </a:t>
            </a:r>
            <a:r>
              <a:rPr lang="ru-RU" dirty="0">
                <a:latin typeface="Book Antiqua" pitchFamily="18" charset="0"/>
                <a:ea typeface="BatangChe" pitchFamily="49" charset="-127"/>
              </a:rPr>
              <a:t>1</a:t>
            </a:r>
            <a:r>
              <a:rPr lang="ru-RU" dirty="0">
                <a:latin typeface="+mj-lt"/>
              </a:rPr>
              <a:t> </a:t>
            </a:r>
            <a:r>
              <a:rPr lang="ru-RU" dirty="0" smtClean="0">
                <a:latin typeface="+mj-lt"/>
              </a:rPr>
              <a:t>ТЫС. ЧЕЛОВЕК, </a:t>
            </a:r>
            <a:r>
              <a:rPr lang="ru-RU" dirty="0">
                <a:latin typeface="+mj-lt"/>
              </a:rPr>
              <a:t>человек</a:t>
            </a:r>
          </a:p>
        </c:rich>
      </c:tx>
      <c:overlay val="0"/>
    </c:title>
    <c:autoTitleDeleted val="0"/>
    <c:view3D>
      <c:rotX val="15"/>
      <c:rotY val="20"/>
      <c:rAngAx val="1"/>
    </c:view3D>
    <c:floor>
      <c:thickness val="0"/>
    </c:floor>
    <c:sideWall>
      <c:thickness val="0"/>
      <c:spPr>
        <a:solidFill>
          <a:schemeClr val="accent1">
            <a:lumMod val="20000"/>
            <a:lumOff val="80000"/>
          </a:schemeClr>
        </a:solidFill>
      </c:spPr>
    </c:sideWall>
    <c:backWall>
      <c:thickness val="0"/>
      <c:spPr>
        <a:solidFill>
          <a:schemeClr val="accent1">
            <a:lumMod val="20000"/>
            <a:lumOff val="80000"/>
          </a:schemeClr>
        </a:solidFill>
      </c:spPr>
    </c:backWall>
    <c:plotArea>
      <c:layout/>
      <c:bar3DChart>
        <c:barDir val="col"/>
        <c:grouping val="clustered"/>
        <c:varyColors val="0"/>
        <c:ser>
          <c:idx val="0"/>
          <c:order val="0"/>
          <c:tx>
            <c:strRef>
              <c:f>Лист1!$B$1</c:f>
              <c:strCache>
                <c:ptCount val="1"/>
                <c:pt idx="0">
                  <c:v>СМЕРТНОСТЬ НАСЕЛЕНИЯ - КОЛИЧЕСТВО УМЕРШИХ НА 1 ТЫС.ЧЕЛ., человек</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0.00</c:formatCode>
                <c:ptCount val="3"/>
                <c:pt idx="0">
                  <c:v>17</c:v>
                </c:pt>
                <c:pt idx="1">
                  <c:v>40</c:v>
                </c:pt>
                <c:pt idx="2">
                  <c:v>48</c:v>
                </c:pt>
              </c:numCache>
            </c:numRef>
          </c:val>
          <c:extLst>
            <c:ext xmlns:c16="http://schemas.microsoft.com/office/drawing/2014/chart" uri="{C3380CC4-5D6E-409C-BE32-E72D297353CC}">
              <c16:uniqueId val="{00000000-80B5-4102-91BF-73BE60D60E59}"/>
            </c:ext>
          </c:extLst>
        </c:ser>
        <c:dLbls>
          <c:showLegendKey val="0"/>
          <c:showVal val="0"/>
          <c:showCatName val="0"/>
          <c:showSerName val="0"/>
          <c:showPercent val="0"/>
          <c:showBubbleSize val="0"/>
        </c:dLbls>
        <c:gapWidth val="150"/>
        <c:shape val="cylinder"/>
        <c:axId val="56722944"/>
        <c:axId val="56724480"/>
        <c:axId val="0"/>
      </c:bar3DChart>
      <c:catAx>
        <c:axId val="56722944"/>
        <c:scaling>
          <c:orientation val="minMax"/>
        </c:scaling>
        <c:delete val="0"/>
        <c:axPos val="b"/>
        <c:numFmt formatCode="General" sourceLinked="0"/>
        <c:majorTickMark val="out"/>
        <c:minorTickMark val="none"/>
        <c:tickLblPos val="nextTo"/>
        <c:crossAx val="56724480"/>
        <c:crosses val="autoZero"/>
        <c:auto val="1"/>
        <c:lblAlgn val="ctr"/>
        <c:lblOffset val="100"/>
        <c:noMultiLvlLbl val="0"/>
      </c:catAx>
      <c:valAx>
        <c:axId val="56724480"/>
        <c:scaling>
          <c:orientation val="minMax"/>
        </c:scaling>
        <c:delete val="0"/>
        <c:axPos val="l"/>
        <c:majorGridlines/>
        <c:numFmt formatCode="0.00" sourceLinked="1"/>
        <c:majorTickMark val="out"/>
        <c:minorTickMark val="none"/>
        <c:tickLblPos val="nextTo"/>
        <c:crossAx val="56722944"/>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a:latin typeface="+mj-lt"/>
            </a:defRPr>
          </a:pPr>
          <a:endParaRPr lang="ru-RU"/>
        </a:p>
      </c:txPr>
    </c:title>
    <c:autoTitleDeleted val="0"/>
    <c:view3D>
      <c:rotX val="15"/>
      <c:rotY val="20"/>
      <c:rAngAx val="1"/>
    </c:view3D>
    <c:floor>
      <c:thickness val="0"/>
    </c:floor>
    <c:sideWall>
      <c:thickness val="0"/>
      <c:spPr>
        <a:solidFill>
          <a:schemeClr val="accent2">
            <a:lumMod val="20000"/>
            <a:lumOff val="80000"/>
          </a:schemeClr>
        </a:solidFill>
      </c:spPr>
    </c:sideWall>
    <c:backWall>
      <c:thickness val="0"/>
      <c:spPr>
        <a:solidFill>
          <a:schemeClr val="accent2">
            <a:lumMod val="20000"/>
            <a:lumOff val="80000"/>
          </a:schemeClr>
        </a:solidFill>
      </c:spPr>
    </c:backWall>
    <c:plotArea>
      <c:layout/>
      <c:bar3DChart>
        <c:barDir val="col"/>
        <c:grouping val="clustered"/>
        <c:varyColors val="0"/>
        <c:ser>
          <c:idx val="0"/>
          <c:order val="0"/>
          <c:tx>
            <c:strRef>
              <c:f>Лист1!$B$1</c:f>
              <c:strCache>
                <c:ptCount val="1"/>
                <c:pt idx="0">
                  <c:v>УРОВЕНЬ ОФИЦИАЛЬНО ЗАРЕГИСТРИРОВАННОЙ БЕЗРАБОТИЦЫ, %</c:v>
                </c:pt>
              </c:strCache>
            </c:strRef>
          </c:tx>
          <c:spPr>
            <a:solidFill>
              <a:srgbClr val="C00000"/>
            </a:solidFill>
            <a:ln>
              <a:noFill/>
            </a:ln>
          </c:spPr>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c:v>
                </c:pt>
                <c:pt idx="1">
                  <c:v>2024 год (план)</c:v>
                </c:pt>
                <c:pt idx="2">
                  <c:v>2024 год (факт)</c:v>
                </c:pt>
              </c:strCache>
            </c:strRef>
          </c:cat>
          <c:val>
            <c:numRef>
              <c:f>Лист1!$B$2:$B$4</c:f>
              <c:numCache>
                <c:formatCode>0.00</c:formatCode>
                <c:ptCount val="3"/>
                <c:pt idx="0">
                  <c:v>0.01</c:v>
                </c:pt>
                <c:pt idx="1">
                  <c:v>0.01</c:v>
                </c:pt>
                <c:pt idx="2">
                  <c:v>0.01</c:v>
                </c:pt>
              </c:numCache>
            </c:numRef>
          </c:val>
          <c:extLst>
            <c:ext xmlns:c16="http://schemas.microsoft.com/office/drawing/2014/chart" uri="{C3380CC4-5D6E-409C-BE32-E72D297353CC}">
              <c16:uniqueId val="{00000000-934E-4C73-89B3-380361B8C504}"/>
            </c:ext>
          </c:extLst>
        </c:ser>
        <c:dLbls>
          <c:showLegendKey val="0"/>
          <c:showVal val="0"/>
          <c:showCatName val="0"/>
          <c:showSerName val="0"/>
          <c:showPercent val="0"/>
          <c:showBubbleSize val="0"/>
        </c:dLbls>
        <c:gapWidth val="150"/>
        <c:shape val="cylinder"/>
        <c:axId val="88142208"/>
        <c:axId val="88144512"/>
        <c:axId val="0"/>
      </c:bar3DChart>
      <c:catAx>
        <c:axId val="88142208"/>
        <c:scaling>
          <c:orientation val="minMax"/>
        </c:scaling>
        <c:delete val="0"/>
        <c:axPos val="b"/>
        <c:numFmt formatCode="General" sourceLinked="0"/>
        <c:majorTickMark val="out"/>
        <c:minorTickMark val="none"/>
        <c:tickLblPos val="nextTo"/>
        <c:crossAx val="88144512"/>
        <c:crosses val="autoZero"/>
        <c:auto val="1"/>
        <c:lblAlgn val="ctr"/>
        <c:lblOffset val="100"/>
        <c:noMultiLvlLbl val="0"/>
      </c:catAx>
      <c:valAx>
        <c:axId val="88144512"/>
        <c:scaling>
          <c:orientation val="minMax"/>
        </c:scaling>
        <c:delete val="0"/>
        <c:axPos val="l"/>
        <c:majorGridlines/>
        <c:numFmt formatCode="0.00" sourceLinked="1"/>
        <c:majorTickMark val="out"/>
        <c:minorTickMark val="none"/>
        <c:tickLblPos val="nextTo"/>
        <c:crossAx val="88142208"/>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mj-lt"/>
              </a:defRPr>
            </a:pPr>
            <a:r>
              <a:rPr lang="ru-RU" dirty="0"/>
              <a:t>СРЕДНЕМЕСЯЧНАЯ НОМИНАЛЬНАЯ НАЧИСЛЕННАЯ ЗАРАБОТНАЯ </a:t>
            </a:r>
            <a:r>
              <a:rPr lang="ru-RU" dirty="0" smtClean="0"/>
              <a:t>ПЛАТА, </a:t>
            </a:r>
            <a:r>
              <a:rPr lang="ru-RU" dirty="0"/>
              <a:t>рублей</a:t>
            </a:r>
          </a:p>
        </c:rich>
      </c:tx>
      <c:overlay val="0"/>
    </c:title>
    <c:autoTitleDeleted val="0"/>
    <c:view3D>
      <c:rotX val="15"/>
      <c:rotY val="20"/>
      <c:rAngAx val="1"/>
    </c:view3D>
    <c:floor>
      <c:thickness val="0"/>
    </c:floor>
    <c:sideWall>
      <c:thickness val="0"/>
    </c:sideWall>
    <c:backWall>
      <c:thickness val="0"/>
      <c:spPr>
        <a:solidFill>
          <a:schemeClr val="accent1">
            <a:lumMod val="20000"/>
            <a:lumOff val="80000"/>
          </a:schemeClr>
        </a:solidFill>
      </c:spPr>
    </c:backWall>
    <c:plotArea>
      <c:layout/>
      <c:bar3DChart>
        <c:barDir val="col"/>
        <c:grouping val="clustered"/>
        <c:varyColors val="0"/>
        <c:ser>
          <c:idx val="0"/>
          <c:order val="0"/>
          <c:tx>
            <c:strRef>
              <c:f>Лист1!$B$1</c:f>
              <c:strCache>
                <c:ptCount val="1"/>
                <c:pt idx="0">
                  <c:v>СРЕДНЕМЕСЯЧНАЯ НОМИНАЛЬНАЯ НАЧИСЛЕННАЯ ЗАРАБОТНАЯ ПЛАТА , рублей</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General</c:formatCode>
                <c:ptCount val="3"/>
                <c:pt idx="0">
                  <c:v>28350</c:v>
                </c:pt>
                <c:pt idx="1">
                  <c:v>35000</c:v>
                </c:pt>
                <c:pt idx="2">
                  <c:v>35000</c:v>
                </c:pt>
              </c:numCache>
            </c:numRef>
          </c:val>
          <c:extLst>
            <c:ext xmlns:c16="http://schemas.microsoft.com/office/drawing/2014/chart" uri="{C3380CC4-5D6E-409C-BE32-E72D297353CC}">
              <c16:uniqueId val="{00000000-1591-41B6-BFB4-AFA25881CB92}"/>
            </c:ext>
          </c:extLst>
        </c:ser>
        <c:dLbls>
          <c:showLegendKey val="0"/>
          <c:showVal val="0"/>
          <c:showCatName val="0"/>
          <c:showSerName val="0"/>
          <c:showPercent val="0"/>
          <c:showBubbleSize val="0"/>
        </c:dLbls>
        <c:gapWidth val="150"/>
        <c:shape val="box"/>
        <c:axId val="88707840"/>
        <c:axId val="88709376"/>
        <c:axId val="0"/>
      </c:bar3DChart>
      <c:catAx>
        <c:axId val="88707840"/>
        <c:scaling>
          <c:orientation val="minMax"/>
        </c:scaling>
        <c:delete val="0"/>
        <c:axPos val="b"/>
        <c:numFmt formatCode="General" sourceLinked="0"/>
        <c:majorTickMark val="out"/>
        <c:minorTickMark val="none"/>
        <c:tickLblPos val="nextTo"/>
        <c:crossAx val="88709376"/>
        <c:crosses val="autoZero"/>
        <c:auto val="1"/>
        <c:lblAlgn val="ctr"/>
        <c:lblOffset val="100"/>
        <c:noMultiLvlLbl val="0"/>
      </c:catAx>
      <c:valAx>
        <c:axId val="88709376"/>
        <c:scaling>
          <c:orientation val="minMax"/>
        </c:scaling>
        <c:delete val="0"/>
        <c:axPos val="l"/>
        <c:majorGridlines/>
        <c:numFmt formatCode="General" sourceLinked="1"/>
        <c:majorTickMark val="out"/>
        <c:minorTickMark val="none"/>
        <c:tickLblPos val="nextTo"/>
        <c:crossAx val="88707840"/>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a:latin typeface="+mj-lt"/>
            </a:defRPr>
          </a:pPr>
          <a:endParaRPr lang="ru-RU"/>
        </a:p>
      </c:txPr>
    </c:title>
    <c:autoTitleDeleted val="0"/>
    <c:view3D>
      <c:rotX val="15"/>
      <c:rotY val="20"/>
      <c:rAngAx val="0"/>
    </c:view3D>
    <c:floor>
      <c:thickness val="0"/>
    </c:floor>
    <c:sideWall>
      <c:thickness val="0"/>
      <c:spPr>
        <a:solidFill>
          <a:schemeClr val="accent1">
            <a:lumMod val="20000"/>
            <a:lumOff val="80000"/>
          </a:schemeClr>
        </a:solidFill>
      </c:spPr>
    </c:sideWall>
    <c:backWall>
      <c:thickness val="0"/>
      <c:spPr>
        <a:solidFill>
          <a:schemeClr val="accent1">
            <a:lumMod val="20000"/>
            <a:lumOff val="80000"/>
          </a:schemeClr>
        </a:solidFill>
      </c:spPr>
    </c:backWall>
    <c:plotArea>
      <c:layout/>
      <c:bar3DChart>
        <c:barDir val="col"/>
        <c:grouping val="clustered"/>
        <c:varyColors val="0"/>
        <c:ser>
          <c:idx val="0"/>
          <c:order val="0"/>
          <c:tx>
            <c:strRef>
              <c:f>Лист1!$B$1</c:f>
              <c:strCache>
                <c:ptCount val="1"/>
                <c:pt idx="0">
                  <c:v>СРЕДНИЙ РАЗМЕР ЗАРАБОТНОЙ ПЛАТЫ РАБОТНИКОВ МУНИЦИПАЛЬНЫХ УЧРЕЖДЕНИЙ КУЛЬТУРЫ, рублей</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General</c:formatCode>
                <c:ptCount val="3"/>
                <c:pt idx="0">
                  <c:v>25154</c:v>
                </c:pt>
                <c:pt idx="1">
                  <c:v>30000</c:v>
                </c:pt>
                <c:pt idx="2">
                  <c:v>29743</c:v>
                </c:pt>
              </c:numCache>
            </c:numRef>
          </c:val>
          <c:extLst>
            <c:ext xmlns:c16="http://schemas.microsoft.com/office/drawing/2014/chart" uri="{C3380CC4-5D6E-409C-BE32-E72D297353CC}">
              <c16:uniqueId val="{00000000-7033-4231-906F-B49DD53E6F33}"/>
            </c:ext>
          </c:extLst>
        </c:ser>
        <c:dLbls>
          <c:showLegendKey val="0"/>
          <c:showVal val="0"/>
          <c:showCatName val="0"/>
          <c:showSerName val="0"/>
          <c:showPercent val="0"/>
          <c:showBubbleSize val="0"/>
        </c:dLbls>
        <c:gapWidth val="150"/>
        <c:shape val="box"/>
        <c:axId val="70906624"/>
        <c:axId val="70908160"/>
        <c:axId val="0"/>
      </c:bar3DChart>
      <c:catAx>
        <c:axId val="70906624"/>
        <c:scaling>
          <c:orientation val="minMax"/>
        </c:scaling>
        <c:delete val="0"/>
        <c:axPos val="b"/>
        <c:numFmt formatCode="General" sourceLinked="0"/>
        <c:majorTickMark val="out"/>
        <c:minorTickMark val="none"/>
        <c:tickLblPos val="nextTo"/>
        <c:crossAx val="70908160"/>
        <c:crosses val="autoZero"/>
        <c:auto val="1"/>
        <c:lblAlgn val="ctr"/>
        <c:lblOffset val="100"/>
        <c:noMultiLvlLbl val="0"/>
      </c:catAx>
      <c:valAx>
        <c:axId val="70908160"/>
        <c:scaling>
          <c:orientation val="minMax"/>
        </c:scaling>
        <c:delete val="0"/>
        <c:axPos val="l"/>
        <c:majorGridlines/>
        <c:numFmt formatCode="General" sourceLinked="1"/>
        <c:majorTickMark val="out"/>
        <c:minorTickMark val="none"/>
        <c:tickLblPos val="nextTo"/>
        <c:crossAx val="70906624"/>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8.9036316837070265E-2"/>
          <c:y val="4.4672413051889522E-2"/>
          <c:w val="0.91096368316292609"/>
          <c:h val="0.75359046771768667"/>
        </c:manualLayout>
      </c:layout>
      <c:bar3DChart>
        <c:barDir val="col"/>
        <c:grouping val="clustered"/>
        <c:varyColors val="0"/>
        <c:ser>
          <c:idx val="0"/>
          <c:order val="0"/>
          <c:tx>
            <c:strRef>
              <c:f>Лист1!$B$1</c:f>
              <c:strCache>
                <c:ptCount val="1"/>
                <c:pt idx="0">
                  <c:v>Отвечающие требованиям</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General</c:formatCode>
                <c:ptCount val="3"/>
                <c:pt idx="0">
                  <c:v>56</c:v>
                </c:pt>
                <c:pt idx="1">
                  <c:v>92</c:v>
                </c:pt>
                <c:pt idx="2">
                  <c:v>92</c:v>
                </c:pt>
              </c:numCache>
            </c:numRef>
          </c:val>
          <c:extLst>
            <c:ext xmlns:c16="http://schemas.microsoft.com/office/drawing/2014/chart" uri="{C3380CC4-5D6E-409C-BE32-E72D297353CC}">
              <c16:uniqueId val="{00000000-1A64-4679-AE2D-60C3A13EF92F}"/>
            </c:ext>
          </c:extLst>
        </c:ser>
        <c:ser>
          <c:idx val="1"/>
          <c:order val="1"/>
          <c:tx>
            <c:strRef>
              <c:f>Лист1!$C$1</c:f>
              <c:strCache>
                <c:ptCount val="1"/>
                <c:pt idx="0">
                  <c:v>Не отвечающие требованиям</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Лист1!$C$2:$C$4</c:f>
              <c:numCache>
                <c:formatCode>General</c:formatCode>
                <c:ptCount val="3"/>
                <c:pt idx="0">
                  <c:v>44</c:v>
                </c:pt>
                <c:pt idx="1">
                  <c:v>8</c:v>
                </c:pt>
                <c:pt idx="2">
                  <c:v>8</c:v>
                </c:pt>
              </c:numCache>
            </c:numRef>
          </c:val>
          <c:extLst>
            <c:ext xmlns:c16="http://schemas.microsoft.com/office/drawing/2014/chart" uri="{C3380CC4-5D6E-409C-BE32-E72D297353CC}">
              <c16:uniqueId val="{00000001-1A64-4679-AE2D-60C3A13EF92F}"/>
            </c:ext>
          </c:extLst>
        </c:ser>
        <c:dLbls>
          <c:showLegendKey val="0"/>
          <c:showVal val="0"/>
          <c:showCatName val="0"/>
          <c:showSerName val="0"/>
          <c:showPercent val="0"/>
          <c:showBubbleSize val="0"/>
        </c:dLbls>
        <c:gapWidth val="150"/>
        <c:shape val="cylinder"/>
        <c:axId val="86471040"/>
        <c:axId val="86472576"/>
        <c:axId val="0"/>
      </c:bar3DChart>
      <c:catAx>
        <c:axId val="86471040"/>
        <c:scaling>
          <c:orientation val="minMax"/>
        </c:scaling>
        <c:delete val="0"/>
        <c:axPos val="b"/>
        <c:numFmt formatCode="General" sourceLinked="0"/>
        <c:majorTickMark val="out"/>
        <c:minorTickMark val="none"/>
        <c:tickLblPos val="nextTo"/>
        <c:crossAx val="86472576"/>
        <c:crosses val="autoZero"/>
        <c:auto val="1"/>
        <c:lblAlgn val="ctr"/>
        <c:lblOffset val="100"/>
        <c:noMultiLvlLbl val="0"/>
      </c:catAx>
      <c:valAx>
        <c:axId val="86472576"/>
        <c:scaling>
          <c:orientation val="minMax"/>
        </c:scaling>
        <c:delete val="0"/>
        <c:axPos val="l"/>
        <c:majorGridlines/>
        <c:numFmt formatCode="General" sourceLinked="1"/>
        <c:majorTickMark val="out"/>
        <c:minorTickMark val="none"/>
        <c:tickLblPos val="nextTo"/>
        <c:crossAx val="86471040"/>
        <c:crosses val="autoZero"/>
        <c:crossBetween val="between"/>
      </c:valAx>
    </c:plotArea>
    <c:legend>
      <c:legendPos val="r"/>
      <c:layout>
        <c:manualLayout>
          <c:xMode val="edge"/>
          <c:yMode val="edge"/>
          <c:x val="8.0505073683401727E-3"/>
          <c:y val="0.93690219315909362"/>
          <c:w val="0.98205962577366757"/>
          <c:h val="6.30978068409071E-2"/>
        </c:manualLayout>
      </c:layout>
      <c:overlay val="0"/>
      <c:txPr>
        <a:bodyPr/>
        <a:lstStyle/>
        <a:p>
          <a:pPr>
            <a:defRPr sz="160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9.7261389440633284E-2"/>
          <c:y val="4.14882287384735E-2"/>
          <c:w val="0.69483037710244033"/>
          <c:h val="0.77370070860182671"/>
        </c:manualLayout>
      </c:layout>
      <c:bar3DChart>
        <c:barDir val="col"/>
        <c:grouping val="clustered"/>
        <c:varyColors val="0"/>
        <c:ser>
          <c:idx val="0"/>
          <c:order val="0"/>
          <c:tx>
            <c:strRef>
              <c:f>Лист1!$B$1</c:f>
              <c:strCache>
                <c:ptCount val="1"/>
                <c:pt idx="0">
                  <c:v>доходы на 1 жителя</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Лист1!$B$2:$B$4</c:f>
              <c:numCache>
                <c:formatCode>0.00</c:formatCode>
                <c:ptCount val="3"/>
                <c:pt idx="0">
                  <c:v>7.1</c:v>
                </c:pt>
                <c:pt idx="1">
                  <c:v>6</c:v>
                </c:pt>
                <c:pt idx="2">
                  <c:v>4.9000000000000004</c:v>
                </c:pt>
              </c:numCache>
            </c:numRef>
          </c:val>
          <c:extLst>
            <c:ext xmlns:c16="http://schemas.microsoft.com/office/drawing/2014/chart" uri="{C3380CC4-5D6E-409C-BE32-E72D297353CC}">
              <c16:uniqueId val="{00000000-CEEF-4CD5-8DE1-CB4B4D8B3B69}"/>
            </c:ext>
          </c:extLst>
        </c:ser>
        <c:ser>
          <c:idx val="1"/>
          <c:order val="1"/>
          <c:tx>
            <c:strRef>
              <c:f>Лист1!$C$1</c:f>
              <c:strCache>
                <c:ptCount val="1"/>
                <c:pt idx="0">
                  <c:v>расходы на 1 жителя</c:v>
                </c:pt>
              </c:strCache>
            </c:strRef>
          </c:tx>
          <c:invertIfNegative val="0"/>
          <c:dLbls>
            <c:spPr>
              <a:noFill/>
              <a:ln>
                <a:noFill/>
              </a:ln>
              <a:effectLst/>
            </c:spPr>
            <c:txPr>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Лист1!$A$2:$A$4</c:f>
              <c:strCache>
                <c:ptCount val="3"/>
                <c:pt idx="0">
                  <c:v>2023 год (факт)</c:v>
                </c:pt>
                <c:pt idx="1">
                  <c:v>2024 год (план)</c:v>
                </c:pt>
                <c:pt idx="2">
                  <c:v>2024 год (факт)</c:v>
                </c:pt>
              </c:strCache>
            </c:strRef>
          </c:cat>
          <c:val>
            <c:numRef>
              <c:f>Лист1!$C$2:$C$4</c:f>
              <c:numCache>
                <c:formatCode>0.00</c:formatCode>
                <c:ptCount val="3"/>
                <c:pt idx="0">
                  <c:v>7.7</c:v>
                </c:pt>
                <c:pt idx="1">
                  <c:v>7.3</c:v>
                </c:pt>
                <c:pt idx="2">
                  <c:v>5.9</c:v>
                </c:pt>
              </c:numCache>
            </c:numRef>
          </c:val>
          <c:extLst>
            <c:ext xmlns:c16="http://schemas.microsoft.com/office/drawing/2014/chart" uri="{C3380CC4-5D6E-409C-BE32-E72D297353CC}">
              <c16:uniqueId val="{00000001-CEEF-4CD5-8DE1-CB4B4D8B3B69}"/>
            </c:ext>
          </c:extLst>
        </c:ser>
        <c:dLbls>
          <c:showLegendKey val="0"/>
          <c:showVal val="0"/>
          <c:showCatName val="0"/>
          <c:showSerName val="0"/>
          <c:showPercent val="0"/>
          <c:showBubbleSize val="0"/>
        </c:dLbls>
        <c:gapWidth val="150"/>
        <c:shape val="cylinder"/>
        <c:axId val="86595456"/>
        <c:axId val="86596992"/>
        <c:axId val="0"/>
      </c:bar3DChart>
      <c:catAx>
        <c:axId val="86595456"/>
        <c:scaling>
          <c:orientation val="minMax"/>
        </c:scaling>
        <c:delete val="0"/>
        <c:axPos val="b"/>
        <c:numFmt formatCode="General" sourceLinked="0"/>
        <c:majorTickMark val="out"/>
        <c:minorTickMark val="none"/>
        <c:tickLblPos val="nextTo"/>
        <c:crossAx val="86596992"/>
        <c:crosses val="autoZero"/>
        <c:auto val="1"/>
        <c:lblAlgn val="ctr"/>
        <c:lblOffset val="100"/>
        <c:noMultiLvlLbl val="0"/>
      </c:catAx>
      <c:valAx>
        <c:axId val="86596992"/>
        <c:scaling>
          <c:orientation val="minMax"/>
        </c:scaling>
        <c:delete val="0"/>
        <c:axPos val="l"/>
        <c:majorGridlines/>
        <c:numFmt formatCode="0.00" sourceLinked="1"/>
        <c:majorTickMark val="out"/>
        <c:minorTickMark val="none"/>
        <c:tickLblPos val="nextTo"/>
        <c:crossAx val="86595456"/>
        <c:crosses val="autoZero"/>
        <c:crossBetween val="between"/>
      </c:valAx>
    </c:plotArea>
    <c:legend>
      <c:legendPos val="r"/>
      <c:layout>
        <c:manualLayout>
          <c:xMode val="edge"/>
          <c:yMode val="edge"/>
          <c:x val="0.79044345540007765"/>
          <c:y val="0.42860103217698026"/>
          <c:w val="0.19966667774193311"/>
          <c:h val="0.28885375583268763"/>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Book Antiqua" pitchFamily="18" charset="0"/>
              </a:defRPr>
            </a:pPr>
            <a:r>
              <a:rPr lang="ru-RU" dirty="0" smtClean="0"/>
              <a:t>2024 </a:t>
            </a:r>
            <a:r>
              <a:rPr lang="ru-RU" dirty="0"/>
              <a:t>год</a:t>
            </a:r>
          </a:p>
        </c:rich>
      </c:tx>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9.555468620153483E-2"/>
          <c:y val="2.0458183956991961E-3"/>
          <c:w val="0.80555554809713048"/>
          <c:h val="0.8719643957053651"/>
        </c:manualLayout>
      </c:layout>
      <c:pie3DChart>
        <c:varyColors val="1"/>
        <c:ser>
          <c:idx val="0"/>
          <c:order val="0"/>
          <c:tx>
            <c:strRef>
              <c:f>Лист1!$B$1</c:f>
              <c:strCache>
                <c:ptCount val="1"/>
                <c:pt idx="0">
                  <c:v>2018 год</c:v>
                </c:pt>
              </c:strCache>
            </c:strRef>
          </c:tx>
          <c:explosion val="26"/>
          <c:dLbls>
            <c:spPr>
              <a:noFill/>
              <a:ln>
                <a:noFill/>
              </a:ln>
              <a:effectLst/>
            </c:spPr>
            <c:txPr>
              <a:bodyPr/>
              <a:lstStyle/>
              <a:p>
                <a:pPr>
                  <a:defRPr b="1"/>
                </a:pPr>
                <a:endParaRPr lang="ru-RU"/>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Лист1!$A$2:$A$3</c:f>
              <c:strCache>
                <c:ptCount val="2"/>
                <c:pt idx="0">
                  <c:v>налоговые и неналоговые доходы</c:v>
                </c:pt>
                <c:pt idx="1">
                  <c:v>безвозмездные поступления</c:v>
                </c:pt>
              </c:strCache>
            </c:strRef>
          </c:cat>
          <c:val>
            <c:numRef>
              <c:f>Лист1!$B$2:$B$3</c:f>
              <c:numCache>
                <c:formatCode>0.0</c:formatCode>
                <c:ptCount val="2"/>
                <c:pt idx="0">
                  <c:v>76.5</c:v>
                </c:pt>
                <c:pt idx="1">
                  <c:v>23.5</c:v>
                </c:pt>
              </c:numCache>
            </c:numRef>
          </c:val>
          <c:extLst>
            <c:ext xmlns:c16="http://schemas.microsoft.com/office/drawing/2014/chart" uri="{C3380CC4-5D6E-409C-BE32-E72D297353CC}">
              <c16:uniqueId val="{00000000-B6AA-4629-8116-76C90350D523}"/>
            </c:ext>
          </c:extLst>
        </c:ser>
        <c:dLbls>
          <c:showLegendKey val="0"/>
          <c:showVal val="0"/>
          <c:showCatName val="0"/>
          <c:showSerName val="0"/>
          <c:showPercent val="0"/>
          <c:showBubbleSize val="0"/>
          <c:showLeaderLines val="1"/>
        </c:dLbls>
      </c:pie3DChart>
    </c:plotArea>
    <c:legend>
      <c:legendPos val="r"/>
      <c:layout>
        <c:manualLayout>
          <c:xMode val="edge"/>
          <c:yMode val="edge"/>
          <c:x val="0"/>
          <c:y val="0.72940310334329062"/>
          <c:w val="1"/>
          <c:h val="0.25420325073830113"/>
        </c:manualLayout>
      </c:layout>
      <c:overlay val="0"/>
    </c:legend>
    <c:plotVisOnly val="1"/>
    <c:dispBlanksAs val="zero"/>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B7C6AC-F8E7-4CD7-B86A-2F42B5BF7C7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8C8EC523-EA8C-4506-8DCA-A09F8105D44F}">
      <dgm:prSet/>
      <dgm:spPr>
        <a:solidFill>
          <a:schemeClr val="accent2"/>
        </a:solidFill>
        <a:ln>
          <a:solidFill>
            <a:schemeClr val="accent5">
              <a:lumMod val="75000"/>
            </a:schemeClr>
          </a:solidFill>
        </a:ln>
      </dgm:spPr>
      <dgm:t>
        <a:bodyPr anchor="b"/>
        <a:lstStyle/>
        <a:p>
          <a:pPr algn="ctr" rtl="0"/>
          <a:r>
            <a:rPr lang="ru-RU" dirty="0" smtClean="0">
              <a:latin typeface="Georgia" pitchFamily="18" charset="0"/>
            </a:rPr>
            <a:t>ВВОДНАЯ </a:t>
          </a:r>
        </a:p>
        <a:p>
          <a:pPr algn="ctr" rtl="0"/>
          <a:r>
            <a:rPr lang="ru-RU" dirty="0" smtClean="0">
              <a:latin typeface="Georgia" pitchFamily="18" charset="0"/>
            </a:rPr>
            <a:t>ЧАСТЬ</a:t>
          </a:r>
          <a:endParaRPr lang="ru-RU" dirty="0">
            <a:latin typeface="Georgia" pitchFamily="18" charset="0"/>
          </a:endParaRPr>
        </a:p>
      </dgm:t>
    </dgm:pt>
    <dgm:pt modelId="{D4545A9F-913F-4430-9AAA-B5321F3086DD}" type="parTrans" cxnId="{BE62A971-15DF-44EA-83C5-33CE847E7B11}">
      <dgm:prSet/>
      <dgm:spPr/>
      <dgm:t>
        <a:bodyPr/>
        <a:lstStyle/>
        <a:p>
          <a:endParaRPr lang="ru-RU"/>
        </a:p>
      </dgm:t>
    </dgm:pt>
    <dgm:pt modelId="{93FF9609-845E-4423-B47B-586E4AF60B6F}" type="sibTrans" cxnId="{BE62A971-15DF-44EA-83C5-33CE847E7B11}">
      <dgm:prSet/>
      <dgm:spPr/>
      <dgm:t>
        <a:bodyPr/>
        <a:lstStyle/>
        <a:p>
          <a:endParaRPr lang="ru-RU"/>
        </a:p>
      </dgm:t>
    </dgm:pt>
    <dgm:pt modelId="{39A00C49-3677-496C-848D-FE483E6E7449}" type="pres">
      <dgm:prSet presAssocID="{10B7C6AC-F8E7-4CD7-B86A-2F42B5BF7C78}" presName="linear" presStyleCnt="0">
        <dgm:presLayoutVars>
          <dgm:animLvl val="lvl"/>
          <dgm:resizeHandles val="exact"/>
        </dgm:presLayoutVars>
      </dgm:prSet>
      <dgm:spPr/>
      <dgm:t>
        <a:bodyPr/>
        <a:lstStyle/>
        <a:p>
          <a:endParaRPr lang="ru-RU"/>
        </a:p>
      </dgm:t>
    </dgm:pt>
    <dgm:pt modelId="{FBE6A054-234F-4F4F-A98D-7B7CEC435DFC}" type="pres">
      <dgm:prSet presAssocID="{8C8EC523-EA8C-4506-8DCA-A09F8105D44F}" presName="parentText" presStyleLbl="node1" presStyleIdx="0" presStyleCnt="1" custLinFactNeighborX="-926" custLinFactNeighborY="-170">
        <dgm:presLayoutVars>
          <dgm:chMax val="0"/>
          <dgm:bulletEnabled val="1"/>
        </dgm:presLayoutVars>
      </dgm:prSet>
      <dgm:spPr/>
      <dgm:t>
        <a:bodyPr/>
        <a:lstStyle/>
        <a:p>
          <a:endParaRPr lang="ru-RU"/>
        </a:p>
      </dgm:t>
    </dgm:pt>
  </dgm:ptLst>
  <dgm:cxnLst>
    <dgm:cxn modelId="{90A64A52-BA2B-4D13-B497-E331B19BE6F9}" type="presOf" srcId="{10B7C6AC-F8E7-4CD7-B86A-2F42B5BF7C78}" destId="{39A00C49-3677-496C-848D-FE483E6E7449}" srcOrd="0" destOrd="0" presId="urn:microsoft.com/office/officeart/2005/8/layout/vList2"/>
    <dgm:cxn modelId="{BE62A971-15DF-44EA-83C5-33CE847E7B11}" srcId="{10B7C6AC-F8E7-4CD7-B86A-2F42B5BF7C78}" destId="{8C8EC523-EA8C-4506-8DCA-A09F8105D44F}" srcOrd="0" destOrd="0" parTransId="{D4545A9F-913F-4430-9AAA-B5321F3086DD}" sibTransId="{93FF9609-845E-4423-B47B-586E4AF60B6F}"/>
    <dgm:cxn modelId="{C0D8CFD5-735C-445E-BFB6-A946B53FA588}" type="presOf" srcId="{8C8EC523-EA8C-4506-8DCA-A09F8105D44F}" destId="{FBE6A054-234F-4F4F-A98D-7B7CEC435DFC}" srcOrd="0" destOrd="0" presId="urn:microsoft.com/office/officeart/2005/8/layout/vList2"/>
    <dgm:cxn modelId="{FF2AE889-C541-49F1-8DED-C72BACF1DB02}" type="presParOf" srcId="{39A00C49-3677-496C-848D-FE483E6E7449}" destId="{FBE6A054-234F-4F4F-A98D-7B7CEC435DF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5F12D9-24EF-4F73-9CBD-5C991F1F11B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0F3952CF-F986-4C97-BB64-327BF6CD89FC}">
      <dgm:prSet/>
      <dgm:spPr>
        <a:solidFill>
          <a:schemeClr val="accent2"/>
        </a:solidFill>
      </dgm:spPr>
      <dgm:t>
        <a:bodyPr/>
        <a:lstStyle/>
        <a:p>
          <a:pPr algn="just" rtl="0"/>
          <a:r>
            <a:rPr lang="ru-RU" dirty="0" smtClean="0">
              <a:latin typeface="+mj-lt"/>
            </a:rPr>
            <a:t>«Граждане и бизнес должны знать, куда направляются уплачиваемые ими налоги. Это требует высокого уровня прозрачности бюджета и бюджетного процесса» </a:t>
          </a:r>
          <a:r>
            <a:rPr lang="ru-RU" dirty="0" smtClean="0"/>
            <a:t/>
          </a:r>
          <a:br>
            <a:rPr lang="ru-RU" dirty="0" smtClean="0"/>
          </a:br>
          <a:r>
            <a:rPr lang="ru-RU" dirty="0" smtClean="0"/>
            <a:t>                                                             </a:t>
          </a:r>
          <a:br>
            <a:rPr lang="ru-RU" dirty="0" smtClean="0"/>
          </a:br>
          <a:r>
            <a:rPr lang="ru-RU" dirty="0" smtClean="0"/>
            <a:t>                                 </a:t>
          </a:r>
          <a:r>
            <a:rPr lang="ru-RU" dirty="0" smtClean="0">
              <a:latin typeface="+mj-lt"/>
            </a:rPr>
            <a:t>В.В.Путин</a:t>
          </a:r>
          <a:r>
            <a:rPr lang="ru-RU" dirty="0" smtClean="0"/>
            <a:t> </a:t>
          </a:r>
          <a:endParaRPr lang="ru-RU" dirty="0"/>
        </a:p>
      </dgm:t>
    </dgm:pt>
    <dgm:pt modelId="{02715A97-E0AC-4904-8FAA-ED1B76762C7F}" type="parTrans" cxnId="{BC96AC84-D7C0-4985-ADE0-FFEEEFD4E492}">
      <dgm:prSet/>
      <dgm:spPr/>
      <dgm:t>
        <a:bodyPr/>
        <a:lstStyle/>
        <a:p>
          <a:endParaRPr lang="ru-RU"/>
        </a:p>
      </dgm:t>
    </dgm:pt>
    <dgm:pt modelId="{AB6D442D-9459-4D63-A44F-8C20876C31AC}" type="sibTrans" cxnId="{BC96AC84-D7C0-4985-ADE0-FFEEEFD4E492}">
      <dgm:prSet/>
      <dgm:spPr/>
      <dgm:t>
        <a:bodyPr/>
        <a:lstStyle/>
        <a:p>
          <a:endParaRPr lang="ru-RU"/>
        </a:p>
      </dgm:t>
    </dgm:pt>
    <dgm:pt modelId="{F6907B31-FFC6-4095-A20B-B73FB8076F06}" type="pres">
      <dgm:prSet presAssocID="{395F12D9-24EF-4F73-9CBD-5C991F1F11BF}" presName="linear" presStyleCnt="0">
        <dgm:presLayoutVars>
          <dgm:animLvl val="lvl"/>
          <dgm:resizeHandles val="exact"/>
        </dgm:presLayoutVars>
      </dgm:prSet>
      <dgm:spPr/>
      <dgm:t>
        <a:bodyPr/>
        <a:lstStyle/>
        <a:p>
          <a:endParaRPr lang="ru-RU"/>
        </a:p>
      </dgm:t>
    </dgm:pt>
    <dgm:pt modelId="{46A401E6-8D6A-45B2-ACC1-3DF1C971F37D}" type="pres">
      <dgm:prSet presAssocID="{0F3952CF-F986-4C97-BB64-327BF6CD89FC}" presName="parentText" presStyleLbl="node1" presStyleIdx="0" presStyleCnt="1">
        <dgm:presLayoutVars>
          <dgm:chMax val="0"/>
          <dgm:bulletEnabled val="1"/>
        </dgm:presLayoutVars>
      </dgm:prSet>
      <dgm:spPr/>
      <dgm:t>
        <a:bodyPr/>
        <a:lstStyle/>
        <a:p>
          <a:endParaRPr lang="ru-RU"/>
        </a:p>
      </dgm:t>
    </dgm:pt>
  </dgm:ptLst>
  <dgm:cxnLst>
    <dgm:cxn modelId="{C151ADB4-39AC-490B-9F17-AE53126EC693}" type="presOf" srcId="{0F3952CF-F986-4C97-BB64-327BF6CD89FC}" destId="{46A401E6-8D6A-45B2-ACC1-3DF1C971F37D}" srcOrd="0" destOrd="0" presId="urn:microsoft.com/office/officeart/2005/8/layout/vList2"/>
    <dgm:cxn modelId="{B641226B-F65E-4044-AF36-DB78B46E6036}" type="presOf" srcId="{395F12D9-24EF-4F73-9CBD-5C991F1F11BF}" destId="{F6907B31-FFC6-4095-A20B-B73FB8076F06}" srcOrd="0" destOrd="0" presId="urn:microsoft.com/office/officeart/2005/8/layout/vList2"/>
    <dgm:cxn modelId="{BC96AC84-D7C0-4985-ADE0-FFEEEFD4E492}" srcId="{395F12D9-24EF-4F73-9CBD-5C991F1F11BF}" destId="{0F3952CF-F986-4C97-BB64-327BF6CD89FC}" srcOrd="0" destOrd="0" parTransId="{02715A97-E0AC-4904-8FAA-ED1B76762C7F}" sibTransId="{AB6D442D-9459-4D63-A44F-8C20876C31AC}"/>
    <dgm:cxn modelId="{D6EB44CD-B463-433C-8EF1-C25E455BF092}" type="presParOf" srcId="{F6907B31-FFC6-4095-A20B-B73FB8076F06}" destId="{46A401E6-8D6A-45B2-ACC1-3DF1C971F37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889324-1D08-47DD-9CC7-0E876D8A425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ru-RU"/>
        </a:p>
      </dgm:t>
    </dgm:pt>
    <dgm:pt modelId="{9B2B3741-FD51-4BC8-8003-507E846CF016}">
      <dgm:prSet/>
      <dgm:spPr>
        <a:solidFill>
          <a:schemeClr val="accent2"/>
        </a:solidFill>
      </dgm:spPr>
      <dgm:t>
        <a:bodyPr/>
        <a:lstStyle/>
        <a:p>
          <a:pPr rtl="0"/>
          <a:r>
            <a:rPr lang="ru-RU" dirty="0" smtClean="0"/>
            <a:t>Постановление администрации муниципального образования «Озерское сельское поселение» Чердаклинского района Ульяновской области от 28.05.2015 №69 «Об утверждении Порядка представления информации о бюджете муниципального образования «Озерское сельское поселение» Чердаклинского района Ульяновской области на очередной финансовый год и плановый период и отчёта об исполнении бюджета муниципального образования «Озерское сельское  поселение» Чердаклинского района Ульяновской области за отчётный финансовый год в доступной для граждан форме»</a:t>
          </a:r>
          <a:endParaRPr lang="ru-RU" dirty="0"/>
        </a:p>
      </dgm:t>
    </dgm:pt>
    <dgm:pt modelId="{5272A18B-0844-4C1C-A378-9D24D6FB6CEA}" type="parTrans" cxnId="{2C749D0C-AB48-49F2-91A6-E854764A0210}">
      <dgm:prSet/>
      <dgm:spPr/>
      <dgm:t>
        <a:bodyPr/>
        <a:lstStyle/>
        <a:p>
          <a:endParaRPr lang="ru-RU"/>
        </a:p>
      </dgm:t>
    </dgm:pt>
    <dgm:pt modelId="{2540F41E-6751-4DE1-B709-5A1C43936D40}" type="sibTrans" cxnId="{2C749D0C-AB48-49F2-91A6-E854764A0210}">
      <dgm:prSet/>
      <dgm:spPr/>
      <dgm:t>
        <a:bodyPr/>
        <a:lstStyle/>
        <a:p>
          <a:endParaRPr lang="ru-RU"/>
        </a:p>
      </dgm:t>
    </dgm:pt>
    <dgm:pt modelId="{AC453D3A-DFA9-49C2-A87D-1DC55401ACAE}" type="pres">
      <dgm:prSet presAssocID="{39889324-1D08-47DD-9CC7-0E876D8A425C}" presName="Name0" presStyleCnt="0">
        <dgm:presLayoutVars>
          <dgm:chPref val="3"/>
          <dgm:dir/>
          <dgm:animLvl val="lvl"/>
          <dgm:resizeHandles/>
        </dgm:presLayoutVars>
      </dgm:prSet>
      <dgm:spPr/>
      <dgm:t>
        <a:bodyPr/>
        <a:lstStyle/>
        <a:p>
          <a:endParaRPr lang="ru-RU"/>
        </a:p>
      </dgm:t>
    </dgm:pt>
    <dgm:pt modelId="{B823D2A1-516F-4F9A-8CE8-53875C7C0B53}" type="pres">
      <dgm:prSet presAssocID="{9B2B3741-FD51-4BC8-8003-507E846CF016}" presName="horFlow" presStyleCnt="0"/>
      <dgm:spPr/>
    </dgm:pt>
    <dgm:pt modelId="{BC3CDFD5-3E6D-41BF-AED9-BD6AF2D111C7}" type="pres">
      <dgm:prSet presAssocID="{9B2B3741-FD51-4BC8-8003-507E846CF016}" presName="bigChev" presStyleLbl="node1" presStyleIdx="0" presStyleCnt="1" custScaleX="132987" custScaleY="112913"/>
      <dgm:spPr/>
      <dgm:t>
        <a:bodyPr/>
        <a:lstStyle/>
        <a:p>
          <a:endParaRPr lang="ru-RU"/>
        </a:p>
      </dgm:t>
    </dgm:pt>
  </dgm:ptLst>
  <dgm:cxnLst>
    <dgm:cxn modelId="{9DD54350-482E-4352-961A-9FF4FE569F29}" type="presOf" srcId="{9B2B3741-FD51-4BC8-8003-507E846CF016}" destId="{BC3CDFD5-3E6D-41BF-AED9-BD6AF2D111C7}" srcOrd="0" destOrd="0" presId="urn:microsoft.com/office/officeart/2005/8/layout/lProcess3"/>
    <dgm:cxn modelId="{2C749D0C-AB48-49F2-91A6-E854764A0210}" srcId="{39889324-1D08-47DD-9CC7-0E876D8A425C}" destId="{9B2B3741-FD51-4BC8-8003-507E846CF016}" srcOrd="0" destOrd="0" parTransId="{5272A18B-0844-4C1C-A378-9D24D6FB6CEA}" sibTransId="{2540F41E-6751-4DE1-B709-5A1C43936D40}"/>
    <dgm:cxn modelId="{18904354-CB99-4853-AF66-9D3BBB583DEA}" type="presOf" srcId="{39889324-1D08-47DD-9CC7-0E876D8A425C}" destId="{AC453D3A-DFA9-49C2-A87D-1DC55401ACAE}" srcOrd="0" destOrd="0" presId="urn:microsoft.com/office/officeart/2005/8/layout/lProcess3"/>
    <dgm:cxn modelId="{441689A3-71A7-442E-AE30-FBDE6DF22551}" type="presParOf" srcId="{AC453D3A-DFA9-49C2-A87D-1DC55401ACAE}" destId="{B823D2A1-516F-4F9A-8CE8-53875C7C0B53}" srcOrd="0" destOrd="0" presId="urn:microsoft.com/office/officeart/2005/8/layout/lProcess3"/>
    <dgm:cxn modelId="{98D70315-9C75-4357-AE18-78BE2ECDFB49}" type="presParOf" srcId="{B823D2A1-516F-4F9A-8CE8-53875C7C0B53}" destId="{BC3CDFD5-3E6D-41BF-AED9-BD6AF2D111C7}"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7B7444-DA1F-4B8F-9658-D8621F4A747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B29A2019-21C2-4B06-BA65-EAF537E4866F}">
      <dgm:prSet/>
      <dgm:spPr>
        <a:solidFill>
          <a:schemeClr val="accent2"/>
        </a:solidFill>
      </dgm:spPr>
      <dgm:t>
        <a:bodyPr/>
        <a:lstStyle/>
        <a:p>
          <a:pPr algn="ctr" rtl="0"/>
          <a:r>
            <a:rPr lang="ru-RU" dirty="0" smtClean="0">
              <a:latin typeface="+mj-lt"/>
            </a:rPr>
            <a:t>ПОКАЗАТЕЛИ СОЦИАЛЬНО-ЭКОНОМИЧЕСКОГО РАЗВИТИЯ МУНИЦИПАЛЬНОГО ОБРАЗОВАНИЯ «ОЗЕРСКОЕ СЕЛЬСКОЕ ПОСЕЛЕНИЕ»</a:t>
          </a:r>
          <a:endParaRPr lang="ru-RU" dirty="0">
            <a:latin typeface="+mj-lt"/>
          </a:endParaRPr>
        </a:p>
      </dgm:t>
    </dgm:pt>
    <dgm:pt modelId="{BE9C9935-65D6-4A2A-9766-B778FB8051DA}" type="parTrans" cxnId="{BD0E70A8-795D-404F-B38A-90D7E6F3488E}">
      <dgm:prSet/>
      <dgm:spPr/>
      <dgm:t>
        <a:bodyPr/>
        <a:lstStyle/>
        <a:p>
          <a:endParaRPr lang="ru-RU"/>
        </a:p>
      </dgm:t>
    </dgm:pt>
    <dgm:pt modelId="{2EFE8BCA-AB03-4204-A7DF-71F3440E3F72}" type="sibTrans" cxnId="{BD0E70A8-795D-404F-B38A-90D7E6F3488E}">
      <dgm:prSet/>
      <dgm:spPr/>
      <dgm:t>
        <a:bodyPr/>
        <a:lstStyle/>
        <a:p>
          <a:endParaRPr lang="ru-RU"/>
        </a:p>
      </dgm:t>
    </dgm:pt>
    <dgm:pt modelId="{DEBD59F5-2C90-4AA3-941F-7FA7260D3756}" type="pres">
      <dgm:prSet presAssocID="{FF7B7444-DA1F-4B8F-9658-D8621F4A7474}" presName="linear" presStyleCnt="0">
        <dgm:presLayoutVars>
          <dgm:animLvl val="lvl"/>
          <dgm:resizeHandles val="exact"/>
        </dgm:presLayoutVars>
      </dgm:prSet>
      <dgm:spPr/>
      <dgm:t>
        <a:bodyPr/>
        <a:lstStyle/>
        <a:p>
          <a:endParaRPr lang="ru-RU"/>
        </a:p>
      </dgm:t>
    </dgm:pt>
    <dgm:pt modelId="{BBC95180-0B84-4698-A473-73A5E9568EF0}" type="pres">
      <dgm:prSet presAssocID="{B29A2019-21C2-4B06-BA65-EAF537E4866F}" presName="parentText" presStyleLbl="node1" presStyleIdx="0" presStyleCnt="1">
        <dgm:presLayoutVars>
          <dgm:chMax val="0"/>
          <dgm:bulletEnabled val="1"/>
        </dgm:presLayoutVars>
      </dgm:prSet>
      <dgm:spPr/>
      <dgm:t>
        <a:bodyPr/>
        <a:lstStyle/>
        <a:p>
          <a:endParaRPr lang="ru-RU"/>
        </a:p>
      </dgm:t>
    </dgm:pt>
  </dgm:ptLst>
  <dgm:cxnLst>
    <dgm:cxn modelId="{BD0E70A8-795D-404F-B38A-90D7E6F3488E}" srcId="{FF7B7444-DA1F-4B8F-9658-D8621F4A7474}" destId="{B29A2019-21C2-4B06-BA65-EAF537E4866F}" srcOrd="0" destOrd="0" parTransId="{BE9C9935-65D6-4A2A-9766-B778FB8051DA}" sibTransId="{2EFE8BCA-AB03-4204-A7DF-71F3440E3F72}"/>
    <dgm:cxn modelId="{9F19668D-B02F-432F-B3CE-17F0481731C0}" type="presOf" srcId="{FF7B7444-DA1F-4B8F-9658-D8621F4A7474}" destId="{DEBD59F5-2C90-4AA3-941F-7FA7260D3756}" srcOrd="0" destOrd="0" presId="urn:microsoft.com/office/officeart/2005/8/layout/vList2"/>
    <dgm:cxn modelId="{7CB85242-AF59-403A-A98B-E5593E215737}" type="presOf" srcId="{B29A2019-21C2-4B06-BA65-EAF537E4866F}" destId="{BBC95180-0B84-4698-A473-73A5E9568EF0}" srcOrd="0" destOrd="0" presId="urn:microsoft.com/office/officeart/2005/8/layout/vList2"/>
    <dgm:cxn modelId="{7E477189-EBCA-4C50-84FD-221EAA04DC64}" type="presParOf" srcId="{DEBD59F5-2C90-4AA3-941F-7FA7260D3756}" destId="{BBC95180-0B84-4698-A473-73A5E9568EF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64322D-ED12-44DA-8ABD-E8FDE2924C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AC7341E2-D552-4F46-875A-D247445EE48F}">
      <dgm:prSet/>
      <dgm:spPr>
        <a:solidFill>
          <a:schemeClr val="accent2"/>
        </a:solidFill>
      </dgm:spPr>
      <dgm:t>
        <a:bodyPr/>
        <a:lstStyle/>
        <a:p>
          <a:pPr algn="ctr" rtl="0"/>
          <a:r>
            <a:rPr lang="ru-RU" dirty="0" smtClean="0">
              <a:latin typeface="+mj-lt"/>
            </a:rPr>
            <a:t>ОБЩИЕ ХАРАКТЕРИСТИКИ ДОХОДОВ И РАСХОДОВ МЕСТНОГО БЮДЖЕТА ОЗЕРСКОГО СЕЛЬСКОГО ПОСЕЛЕНИЯ</a:t>
          </a:r>
          <a:endParaRPr lang="ru-RU" dirty="0">
            <a:latin typeface="+mj-lt"/>
          </a:endParaRPr>
        </a:p>
      </dgm:t>
    </dgm:pt>
    <dgm:pt modelId="{6AB37D14-D71D-4FD1-97D3-97200CF26854}" type="parTrans" cxnId="{D64FA03B-EC3A-4915-B03E-CA866185EE68}">
      <dgm:prSet/>
      <dgm:spPr/>
      <dgm:t>
        <a:bodyPr/>
        <a:lstStyle/>
        <a:p>
          <a:endParaRPr lang="ru-RU"/>
        </a:p>
      </dgm:t>
    </dgm:pt>
    <dgm:pt modelId="{CCB5DB64-AB7C-44EB-827B-EF1BBFE14121}" type="sibTrans" cxnId="{D64FA03B-EC3A-4915-B03E-CA866185EE68}">
      <dgm:prSet/>
      <dgm:spPr/>
      <dgm:t>
        <a:bodyPr/>
        <a:lstStyle/>
        <a:p>
          <a:endParaRPr lang="ru-RU"/>
        </a:p>
      </dgm:t>
    </dgm:pt>
    <dgm:pt modelId="{D5B83DCA-F712-433E-8461-2AE057D1F23C}" type="pres">
      <dgm:prSet presAssocID="{E864322D-ED12-44DA-8ABD-E8FDE2924C7C}" presName="linear" presStyleCnt="0">
        <dgm:presLayoutVars>
          <dgm:animLvl val="lvl"/>
          <dgm:resizeHandles val="exact"/>
        </dgm:presLayoutVars>
      </dgm:prSet>
      <dgm:spPr/>
      <dgm:t>
        <a:bodyPr/>
        <a:lstStyle/>
        <a:p>
          <a:endParaRPr lang="ru-RU"/>
        </a:p>
      </dgm:t>
    </dgm:pt>
    <dgm:pt modelId="{2D163EFB-4FA4-4DBF-ACD4-BD2450682D33}" type="pres">
      <dgm:prSet presAssocID="{AC7341E2-D552-4F46-875A-D247445EE48F}" presName="parentText" presStyleLbl="node1" presStyleIdx="0" presStyleCnt="1">
        <dgm:presLayoutVars>
          <dgm:chMax val="0"/>
          <dgm:bulletEnabled val="1"/>
        </dgm:presLayoutVars>
      </dgm:prSet>
      <dgm:spPr/>
      <dgm:t>
        <a:bodyPr/>
        <a:lstStyle/>
        <a:p>
          <a:endParaRPr lang="ru-RU"/>
        </a:p>
      </dgm:t>
    </dgm:pt>
  </dgm:ptLst>
  <dgm:cxnLst>
    <dgm:cxn modelId="{D64FA03B-EC3A-4915-B03E-CA866185EE68}" srcId="{E864322D-ED12-44DA-8ABD-E8FDE2924C7C}" destId="{AC7341E2-D552-4F46-875A-D247445EE48F}" srcOrd="0" destOrd="0" parTransId="{6AB37D14-D71D-4FD1-97D3-97200CF26854}" sibTransId="{CCB5DB64-AB7C-44EB-827B-EF1BBFE14121}"/>
    <dgm:cxn modelId="{CCCE3113-54D3-4408-895D-D2482D59E368}" type="presOf" srcId="{AC7341E2-D552-4F46-875A-D247445EE48F}" destId="{2D163EFB-4FA4-4DBF-ACD4-BD2450682D33}" srcOrd="0" destOrd="0" presId="urn:microsoft.com/office/officeart/2005/8/layout/vList2"/>
    <dgm:cxn modelId="{ADBC9954-50BB-4B2C-9117-7B67D9584C6C}" type="presOf" srcId="{E864322D-ED12-44DA-8ABD-E8FDE2924C7C}" destId="{D5B83DCA-F712-433E-8461-2AE057D1F23C}" srcOrd="0" destOrd="0" presId="urn:microsoft.com/office/officeart/2005/8/layout/vList2"/>
    <dgm:cxn modelId="{96CC563A-68CF-4463-9A22-023EC72728AE}" type="presParOf" srcId="{D5B83DCA-F712-433E-8461-2AE057D1F23C}" destId="{2D163EFB-4FA4-4DBF-ACD4-BD2450682D3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0FE1AED-A242-40A9-A072-1EE8D7181D4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A322178-86D7-4B4B-A820-2C28E035C54A}">
      <dgm:prSet/>
      <dgm:spPr>
        <a:solidFill>
          <a:schemeClr val="accent2"/>
        </a:solidFill>
      </dgm:spPr>
      <dgm:t>
        <a:bodyPr/>
        <a:lstStyle/>
        <a:p>
          <a:pPr algn="ctr" rtl="0"/>
          <a:r>
            <a:rPr lang="ru-RU" dirty="0" smtClean="0">
              <a:latin typeface="+mj-lt"/>
            </a:rPr>
            <a:t>ДОХОДЫ БЮДЖЕТА МУНИЦИПАЛЬНОГО ОБРАЗОВАНИЯ «ОЗЕРСКОЕ СЕЛЬСКОЕ ПОСЕЛЕНИЕ»</a:t>
          </a:r>
          <a:endParaRPr lang="ru-RU" dirty="0">
            <a:latin typeface="+mj-lt"/>
          </a:endParaRPr>
        </a:p>
      </dgm:t>
    </dgm:pt>
    <dgm:pt modelId="{CE0516E4-C336-4D8F-BF6F-470A17958354}" type="parTrans" cxnId="{480E1071-CA43-4012-B1DD-DEA002AE5F84}">
      <dgm:prSet/>
      <dgm:spPr/>
      <dgm:t>
        <a:bodyPr/>
        <a:lstStyle/>
        <a:p>
          <a:endParaRPr lang="ru-RU"/>
        </a:p>
      </dgm:t>
    </dgm:pt>
    <dgm:pt modelId="{5EF05219-76D5-49E2-88E4-5EA54109EB8E}" type="sibTrans" cxnId="{480E1071-CA43-4012-B1DD-DEA002AE5F84}">
      <dgm:prSet/>
      <dgm:spPr/>
      <dgm:t>
        <a:bodyPr/>
        <a:lstStyle/>
        <a:p>
          <a:endParaRPr lang="ru-RU"/>
        </a:p>
      </dgm:t>
    </dgm:pt>
    <dgm:pt modelId="{1D2A84B0-F166-4612-BD02-6703B7FB72A2}" type="pres">
      <dgm:prSet presAssocID="{20FE1AED-A242-40A9-A072-1EE8D7181D4E}" presName="linear" presStyleCnt="0">
        <dgm:presLayoutVars>
          <dgm:animLvl val="lvl"/>
          <dgm:resizeHandles val="exact"/>
        </dgm:presLayoutVars>
      </dgm:prSet>
      <dgm:spPr/>
      <dgm:t>
        <a:bodyPr/>
        <a:lstStyle/>
        <a:p>
          <a:endParaRPr lang="ru-RU"/>
        </a:p>
      </dgm:t>
    </dgm:pt>
    <dgm:pt modelId="{33320BCC-C1A1-4A59-8B18-8A840CF52032}" type="pres">
      <dgm:prSet presAssocID="{5A322178-86D7-4B4B-A820-2C28E035C54A}" presName="parentText" presStyleLbl="node1" presStyleIdx="0" presStyleCnt="1">
        <dgm:presLayoutVars>
          <dgm:chMax val="0"/>
          <dgm:bulletEnabled val="1"/>
        </dgm:presLayoutVars>
      </dgm:prSet>
      <dgm:spPr/>
      <dgm:t>
        <a:bodyPr/>
        <a:lstStyle/>
        <a:p>
          <a:endParaRPr lang="ru-RU"/>
        </a:p>
      </dgm:t>
    </dgm:pt>
  </dgm:ptLst>
  <dgm:cxnLst>
    <dgm:cxn modelId="{187165F2-A5A1-4F42-9DFA-5B5DF78E35F1}" type="presOf" srcId="{20FE1AED-A242-40A9-A072-1EE8D7181D4E}" destId="{1D2A84B0-F166-4612-BD02-6703B7FB72A2}" srcOrd="0" destOrd="0" presId="urn:microsoft.com/office/officeart/2005/8/layout/vList2"/>
    <dgm:cxn modelId="{5EAE1CE0-4F40-41E2-9488-A8082366EEF2}" type="presOf" srcId="{5A322178-86D7-4B4B-A820-2C28E035C54A}" destId="{33320BCC-C1A1-4A59-8B18-8A840CF52032}" srcOrd="0" destOrd="0" presId="urn:microsoft.com/office/officeart/2005/8/layout/vList2"/>
    <dgm:cxn modelId="{480E1071-CA43-4012-B1DD-DEA002AE5F84}" srcId="{20FE1AED-A242-40A9-A072-1EE8D7181D4E}" destId="{5A322178-86D7-4B4B-A820-2C28E035C54A}" srcOrd="0" destOrd="0" parTransId="{CE0516E4-C336-4D8F-BF6F-470A17958354}" sibTransId="{5EF05219-76D5-49E2-88E4-5EA54109EB8E}"/>
    <dgm:cxn modelId="{60802F39-76C5-4267-9C35-2CDB5B5EF6FF}" type="presParOf" srcId="{1D2A84B0-F166-4612-BD02-6703B7FB72A2}" destId="{33320BCC-C1A1-4A59-8B18-8A840CF5203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144552-A911-418B-A23A-055C1A02D2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59A9AC3-5BF8-4E03-9FED-8ACB88B4ED84}">
      <dgm:prSet/>
      <dgm:spPr>
        <a:solidFill>
          <a:schemeClr val="accent2"/>
        </a:solidFill>
      </dgm:spPr>
      <dgm:t>
        <a:bodyPr/>
        <a:lstStyle/>
        <a:p>
          <a:pPr algn="ctr" rtl="0"/>
          <a:r>
            <a:rPr lang="ru-RU" dirty="0" smtClean="0">
              <a:latin typeface="+mj-lt"/>
            </a:rPr>
            <a:t>РАСХОДЫ БЮДЖЕТА МУНИЦИПАЛЬНОГО ОБРАЗОВАНИЯ «ОЗЕРСКОЕ СЕЛЬСКОЕ ПОСЕЛЕНИЕ» </a:t>
          </a:r>
          <a:endParaRPr lang="ru-RU" dirty="0">
            <a:latin typeface="+mj-lt"/>
          </a:endParaRPr>
        </a:p>
      </dgm:t>
    </dgm:pt>
    <dgm:pt modelId="{D1B03C88-81C0-4699-80C5-6879B7BEC60C}" type="parTrans" cxnId="{2137EDA5-CDA3-45AC-97D5-E17F37ACBA49}">
      <dgm:prSet/>
      <dgm:spPr/>
      <dgm:t>
        <a:bodyPr/>
        <a:lstStyle/>
        <a:p>
          <a:endParaRPr lang="ru-RU"/>
        </a:p>
      </dgm:t>
    </dgm:pt>
    <dgm:pt modelId="{A69FAB8B-F5C3-447D-B885-220B5E884ABA}" type="sibTrans" cxnId="{2137EDA5-CDA3-45AC-97D5-E17F37ACBA49}">
      <dgm:prSet/>
      <dgm:spPr/>
      <dgm:t>
        <a:bodyPr/>
        <a:lstStyle/>
        <a:p>
          <a:endParaRPr lang="ru-RU"/>
        </a:p>
      </dgm:t>
    </dgm:pt>
    <dgm:pt modelId="{3F234F61-1481-42E1-8AB4-0B290AFA2DEC}" type="pres">
      <dgm:prSet presAssocID="{72144552-A911-418B-A23A-055C1A02D2C9}" presName="linear" presStyleCnt="0">
        <dgm:presLayoutVars>
          <dgm:animLvl val="lvl"/>
          <dgm:resizeHandles val="exact"/>
        </dgm:presLayoutVars>
      </dgm:prSet>
      <dgm:spPr/>
      <dgm:t>
        <a:bodyPr/>
        <a:lstStyle/>
        <a:p>
          <a:endParaRPr lang="ru-RU"/>
        </a:p>
      </dgm:t>
    </dgm:pt>
    <dgm:pt modelId="{9520714F-7407-461F-8AAC-DC1AF6CF327B}" type="pres">
      <dgm:prSet presAssocID="{E59A9AC3-5BF8-4E03-9FED-8ACB88B4ED84}" presName="parentText" presStyleLbl="node1" presStyleIdx="0" presStyleCnt="1" custLinFactNeighborX="0" custLinFactNeighborY="204">
        <dgm:presLayoutVars>
          <dgm:chMax val="0"/>
          <dgm:bulletEnabled val="1"/>
        </dgm:presLayoutVars>
      </dgm:prSet>
      <dgm:spPr/>
      <dgm:t>
        <a:bodyPr/>
        <a:lstStyle/>
        <a:p>
          <a:endParaRPr lang="ru-RU"/>
        </a:p>
      </dgm:t>
    </dgm:pt>
  </dgm:ptLst>
  <dgm:cxnLst>
    <dgm:cxn modelId="{5F87A273-F35B-4D4A-8E11-075194FBFBE5}" type="presOf" srcId="{72144552-A911-418B-A23A-055C1A02D2C9}" destId="{3F234F61-1481-42E1-8AB4-0B290AFA2DEC}" srcOrd="0" destOrd="0" presId="urn:microsoft.com/office/officeart/2005/8/layout/vList2"/>
    <dgm:cxn modelId="{2137EDA5-CDA3-45AC-97D5-E17F37ACBA49}" srcId="{72144552-A911-418B-A23A-055C1A02D2C9}" destId="{E59A9AC3-5BF8-4E03-9FED-8ACB88B4ED84}" srcOrd="0" destOrd="0" parTransId="{D1B03C88-81C0-4699-80C5-6879B7BEC60C}" sibTransId="{A69FAB8B-F5C3-447D-B885-220B5E884ABA}"/>
    <dgm:cxn modelId="{8E103035-60BB-4562-82D9-779D379EDAA8}" type="presOf" srcId="{E59A9AC3-5BF8-4E03-9FED-8ACB88B4ED84}" destId="{9520714F-7407-461F-8AAC-DC1AF6CF327B}" srcOrd="0" destOrd="0" presId="urn:microsoft.com/office/officeart/2005/8/layout/vList2"/>
    <dgm:cxn modelId="{5CFDFBDE-6A50-4504-9C27-161C143C920F}" type="presParOf" srcId="{3F234F61-1481-42E1-8AB4-0B290AFA2DEC}" destId="{9520714F-7407-461F-8AAC-DC1AF6CF327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A4123F1-C810-48B6-9BBF-E041B4FEE2EC}" type="doc">
      <dgm:prSet loTypeId="urn:microsoft.com/office/officeart/2005/8/layout/pyramid1" loCatId="pyramid" qsTypeId="urn:microsoft.com/office/officeart/2005/8/quickstyle/3d7" qsCatId="3D" csTypeId="urn:microsoft.com/office/officeart/2005/8/colors/accent4_3" csCatId="accent4" phldr="1"/>
      <dgm:spPr/>
    </dgm:pt>
    <dgm:pt modelId="{14FBF014-AB16-44A0-874D-14721DEFB6AF}">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ru-RU" sz="1800" b="1" dirty="0" smtClean="0">
              <a:latin typeface="Times New Roman" pitchFamily="18" charset="0"/>
              <a:cs typeface="Times New Roman" pitchFamily="18" charset="0"/>
            </a:rPr>
            <a:t>Коммунальные услуги–1170,5 тыс. рублей</a:t>
          </a:r>
          <a:endParaRPr lang="ru-RU" sz="1800" b="1" dirty="0">
            <a:latin typeface="Times New Roman" pitchFamily="18" charset="0"/>
            <a:cs typeface="Times New Roman" pitchFamily="18" charset="0"/>
          </a:endParaRPr>
        </a:p>
      </dgm:t>
    </dgm:pt>
    <dgm:pt modelId="{0A8D0FE0-8953-4DBE-BA64-1F35E86F30D3}" type="parTrans" cxnId="{9AD56F36-BA07-4AC8-AA21-32F51EF30226}">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99575925-A9AA-47DB-ABC0-5CC1C7603402}" type="sibTrans" cxnId="{9AD56F36-BA07-4AC8-AA21-32F51EF30226}">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FD3FEEA7-4532-48E0-9764-6203E57396DA}">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ru-RU" sz="1800" b="1" dirty="0" smtClean="0">
              <a:latin typeface="Times New Roman" pitchFamily="18" charset="0"/>
              <a:cs typeface="Times New Roman" pitchFamily="18" charset="0"/>
            </a:rPr>
            <a:t>Заработная плата с начислениями – 4053,4</a:t>
          </a:r>
        </a:p>
        <a:p>
          <a:r>
            <a:rPr lang="ru-RU" sz="1800" b="1" dirty="0" smtClean="0">
              <a:latin typeface="Times New Roman" pitchFamily="18" charset="0"/>
              <a:cs typeface="Times New Roman" pitchFamily="18" charset="0"/>
            </a:rPr>
            <a:t> тыс. рублей</a:t>
          </a:r>
          <a:endParaRPr lang="ru-RU" sz="1800" b="1" dirty="0">
            <a:latin typeface="Times New Roman" pitchFamily="18" charset="0"/>
            <a:cs typeface="Times New Roman" pitchFamily="18" charset="0"/>
          </a:endParaRPr>
        </a:p>
      </dgm:t>
    </dgm:pt>
    <dgm:pt modelId="{CD0CB9D3-32A6-4339-BE89-9EE087C2A835}" type="parTrans" cxnId="{F8FF78DF-F14C-40BE-9BF2-F4241BEB53F0}">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00832B76-A5D8-477E-AB6F-AFF1ABB033C3}" type="sibTrans" cxnId="{F8FF78DF-F14C-40BE-9BF2-F4241BEB53F0}">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B435D320-2041-46F2-97CD-CAD5BDC0D25D}">
      <dgm:prSet phldrT="[Текст]" custT="1">
        <dgm:style>
          <a:lnRef idx="3">
            <a:schemeClr val="lt1"/>
          </a:lnRef>
          <a:fillRef idx="1">
            <a:schemeClr val="accent2"/>
          </a:fillRef>
          <a:effectRef idx="1">
            <a:schemeClr val="accent2"/>
          </a:effectRef>
          <a:fontRef idx="minor">
            <a:schemeClr val="lt1"/>
          </a:fontRef>
        </dgm:style>
      </dgm:prSet>
      <dgm:spPr/>
      <dgm:t>
        <a:bodyPr/>
        <a:lstStyle/>
        <a:p>
          <a:r>
            <a:rPr lang="ru-RU" sz="1800" b="1" dirty="0" smtClean="0">
              <a:latin typeface="Times New Roman" pitchFamily="18" charset="0"/>
              <a:cs typeface="Times New Roman" pitchFamily="18" charset="0"/>
            </a:rPr>
            <a:t>Работы, услуги по содержанию имущества– 4718,3 </a:t>
          </a:r>
          <a:r>
            <a:rPr lang="ru-RU" sz="1800" b="1" dirty="0" err="1" smtClean="0">
              <a:latin typeface="Times New Roman" pitchFamily="18" charset="0"/>
              <a:cs typeface="Times New Roman" pitchFamily="18" charset="0"/>
            </a:rPr>
            <a:t>тыс.руб</a:t>
          </a:r>
          <a:r>
            <a:rPr lang="ru-RU" sz="1800" b="1" dirty="0" smtClean="0">
              <a:latin typeface="Times New Roman" pitchFamily="18" charset="0"/>
              <a:cs typeface="Times New Roman" pitchFamily="18" charset="0"/>
            </a:rPr>
            <a:t>.</a:t>
          </a:r>
          <a:endParaRPr lang="ru-RU" sz="1800" b="1" dirty="0">
            <a:latin typeface="Times New Roman" pitchFamily="18" charset="0"/>
            <a:cs typeface="Times New Roman" pitchFamily="18" charset="0"/>
          </a:endParaRPr>
        </a:p>
      </dgm:t>
    </dgm:pt>
    <dgm:pt modelId="{68553D5E-3239-43FE-9483-56C35D706613}" type="parTrans" cxnId="{41C66AF5-927A-4C26-B85E-FBDE4561ED6B}">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67496476-0F04-42EA-8F9A-500FD041CED5}" type="sibTrans" cxnId="{41C66AF5-927A-4C26-B85E-FBDE4561ED6B}">
      <dgm:prSet/>
      <dgm:spPr/>
      <dgm:t>
        <a:bodyPr/>
        <a:lstStyle/>
        <a:p>
          <a:endParaRPr lang="ru-RU" sz="1800" b="1">
            <a:solidFill>
              <a:schemeClr val="tx1">
                <a:lumMod val="95000"/>
                <a:lumOff val="5000"/>
              </a:schemeClr>
            </a:solidFill>
            <a:latin typeface="Times New Roman" pitchFamily="18" charset="0"/>
            <a:cs typeface="Times New Roman" pitchFamily="18" charset="0"/>
          </a:endParaRPr>
        </a:p>
      </dgm:t>
    </dgm:pt>
    <dgm:pt modelId="{8F1E9DBE-54F8-46C4-B2AE-A5299F9AAE87}">
      <dgm:prSet custT="1">
        <dgm:style>
          <a:lnRef idx="3">
            <a:schemeClr val="lt1"/>
          </a:lnRef>
          <a:fillRef idx="1">
            <a:schemeClr val="accent2"/>
          </a:fillRef>
          <a:effectRef idx="1">
            <a:schemeClr val="accent2"/>
          </a:effectRef>
          <a:fontRef idx="minor">
            <a:schemeClr val="lt1"/>
          </a:fontRef>
        </dgm:style>
      </dgm:prSet>
      <dgm:spPr/>
      <dgm:t>
        <a:bodyPr/>
        <a:lstStyle/>
        <a:p>
          <a:r>
            <a:rPr lang="ru-RU" sz="1800" b="1" dirty="0" smtClean="0">
              <a:latin typeface="Times New Roman" pitchFamily="18" charset="0"/>
              <a:cs typeface="Times New Roman" pitchFamily="18" charset="0"/>
            </a:rPr>
            <a:t>Перечисления другим бюджетам бюджетной системы 2603,5 </a:t>
          </a:r>
          <a:r>
            <a:rPr lang="ru-RU" sz="1800" b="1" dirty="0" err="1" smtClean="0">
              <a:latin typeface="Times New Roman" pitchFamily="18" charset="0"/>
              <a:cs typeface="Times New Roman" pitchFamily="18" charset="0"/>
            </a:rPr>
            <a:t>тыс.руб</a:t>
          </a:r>
          <a:r>
            <a:rPr lang="ru-RU" sz="1800" b="1" dirty="0" smtClean="0">
              <a:latin typeface="Times New Roman" pitchFamily="18" charset="0"/>
              <a:cs typeface="Times New Roman" pitchFamily="18" charset="0"/>
            </a:rPr>
            <a:t>.</a:t>
          </a:r>
          <a:endParaRPr lang="ru-RU" sz="1800" b="1" dirty="0">
            <a:latin typeface="Times New Roman" pitchFamily="18" charset="0"/>
            <a:cs typeface="Times New Roman" pitchFamily="18" charset="0"/>
          </a:endParaRPr>
        </a:p>
      </dgm:t>
    </dgm:pt>
    <dgm:pt modelId="{82F8ABB5-5E0C-49A0-A36A-F8469D2C09B0}" type="parTrans" cxnId="{9ED04EC8-F36F-4F60-A569-A38A94CAECD5}">
      <dgm:prSet/>
      <dgm:spPr/>
      <dgm:t>
        <a:bodyPr/>
        <a:lstStyle/>
        <a:p>
          <a:endParaRPr lang="ru-RU" sz="1800">
            <a:latin typeface="Times New Roman" pitchFamily="18" charset="0"/>
            <a:cs typeface="Times New Roman" pitchFamily="18" charset="0"/>
          </a:endParaRPr>
        </a:p>
      </dgm:t>
    </dgm:pt>
    <dgm:pt modelId="{1457407D-9B69-4D15-8868-689AF24AE9C8}" type="sibTrans" cxnId="{9ED04EC8-F36F-4F60-A569-A38A94CAECD5}">
      <dgm:prSet/>
      <dgm:spPr/>
      <dgm:t>
        <a:bodyPr/>
        <a:lstStyle/>
        <a:p>
          <a:endParaRPr lang="ru-RU" sz="1800">
            <a:latin typeface="Times New Roman" pitchFamily="18" charset="0"/>
            <a:cs typeface="Times New Roman" pitchFamily="18" charset="0"/>
          </a:endParaRPr>
        </a:p>
      </dgm:t>
    </dgm:pt>
    <dgm:pt modelId="{656A13C1-4659-4709-B3E3-3EA912962040}" type="pres">
      <dgm:prSet presAssocID="{5A4123F1-C810-48B6-9BBF-E041B4FEE2EC}" presName="Name0" presStyleCnt="0">
        <dgm:presLayoutVars>
          <dgm:dir/>
          <dgm:animLvl val="lvl"/>
          <dgm:resizeHandles val="exact"/>
        </dgm:presLayoutVars>
      </dgm:prSet>
      <dgm:spPr/>
    </dgm:pt>
    <dgm:pt modelId="{49670703-36FE-4C28-BD40-AA21F8315D19}" type="pres">
      <dgm:prSet presAssocID="{14FBF014-AB16-44A0-874D-14721DEFB6AF}" presName="Name8" presStyleCnt="0"/>
      <dgm:spPr/>
    </dgm:pt>
    <dgm:pt modelId="{9A5EF4C5-2664-452A-9D56-749384C9B7F5}" type="pres">
      <dgm:prSet presAssocID="{14FBF014-AB16-44A0-874D-14721DEFB6AF}" presName="level" presStyleLbl="node1" presStyleIdx="0" presStyleCnt="4" custLinFactNeighborX="1852" custLinFactNeighborY="5951">
        <dgm:presLayoutVars>
          <dgm:chMax val="1"/>
          <dgm:bulletEnabled val="1"/>
        </dgm:presLayoutVars>
      </dgm:prSet>
      <dgm:spPr/>
      <dgm:t>
        <a:bodyPr/>
        <a:lstStyle/>
        <a:p>
          <a:endParaRPr lang="ru-RU"/>
        </a:p>
      </dgm:t>
    </dgm:pt>
    <dgm:pt modelId="{005856E5-9154-4CBD-981B-77904B29241B}" type="pres">
      <dgm:prSet presAssocID="{14FBF014-AB16-44A0-874D-14721DEFB6AF}" presName="levelTx" presStyleLbl="revTx" presStyleIdx="0" presStyleCnt="0">
        <dgm:presLayoutVars>
          <dgm:chMax val="1"/>
          <dgm:bulletEnabled val="1"/>
        </dgm:presLayoutVars>
      </dgm:prSet>
      <dgm:spPr/>
      <dgm:t>
        <a:bodyPr/>
        <a:lstStyle/>
        <a:p>
          <a:endParaRPr lang="ru-RU"/>
        </a:p>
      </dgm:t>
    </dgm:pt>
    <dgm:pt modelId="{0650DD52-0F2B-4495-A2D5-EB48BB44C4E2}" type="pres">
      <dgm:prSet presAssocID="{8F1E9DBE-54F8-46C4-B2AE-A5299F9AAE87}" presName="Name8" presStyleCnt="0"/>
      <dgm:spPr/>
    </dgm:pt>
    <dgm:pt modelId="{2D45AD4A-7C77-4328-9AD7-E7850C2C631F}" type="pres">
      <dgm:prSet presAssocID="{8F1E9DBE-54F8-46C4-B2AE-A5299F9AAE87}" presName="level" presStyleLbl="node1" presStyleIdx="1" presStyleCnt="4">
        <dgm:presLayoutVars>
          <dgm:chMax val="1"/>
          <dgm:bulletEnabled val="1"/>
        </dgm:presLayoutVars>
      </dgm:prSet>
      <dgm:spPr/>
      <dgm:t>
        <a:bodyPr/>
        <a:lstStyle/>
        <a:p>
          <a:endParaRPr lang="ru-RU"/>
        </a:p>
      </dgm:t>
    </dgm:pt>
    <dgm:pt modelId="{4659FBBC-AFD4-4B03-8920-70AD2CDA14B6}" type="pres">
      <dgm:prSet presAssocID="{8F1E9DBE-54F8-46C4-B2AE-A5299F9AAE87}" presName="levelTx" presStyleLbl="revTx" presStyleIdx="0" presStyleCnt="0">
        <dgm:presLayoutVars>
          <dgm:chMax val="1"/>
          <dgm:bulletEnabled val="1"/>
        </dgm:presLayoutVars>
      </dgm:prSet>
      <dgm:spPr/>
      <dgm:t>
        <a:bodyPr/>
        <a:lstStyle/>
        <a:p>
          <a:endParaRPr lang="ru-RU"/>
        </a:p>
      </dgm:t>
    </dgm:pt>
    <dgm:pt modelId="{ED44B5C3-E803-465E-9ED5-3ED49599A1F3}" type="pres">
      <dgm:prSet presAssocID="{FD3FEEA7-4532-48E0-9764-6203E57396DA}" presName="Name8" presStyleCnt="0"/>
      <dgm:spPr/>
    </dgm:pt>
    <dgm:pt modelId="{7F6F10D6-DB8A-4E7D-BDCF-DC55C33BBC19}" type="pres">
      <dgm:prSet presAssocID="{FD3FEEA7-4532-48E0-9764-6203E57396DA}" presName="level" presStyleLbl="node1" presStyleIdx="2" presStyleCnt="4">
        <dgm:presLayoutVars>
          <dgm:chMax val="1"/>
          <dgm:bulletEnabled val="1"/>
        </dgm:presLayoutVars>
      </dgm:prSet>
      <dgm:spPr/>
      <dgm:t>
        <a:bodyPr/>
        <a:lstStyle/>
        <a:p>
          <a:endParaRPr lang="ru-RU"/>
        </a:p>
      </dgm:t>
    </dgm:pt>
    <dgm:pt modelId="{E933DD17-90DB-4C88-BE5D-116F53ED9F45}" type="pres">
      <dgm:prSet presAssocID="{FD3FEEA7-4532-48E0-9764-6203E57396DA}" presName="levelTx" presStyleLbl="revTx" presStyleIdx="0" presStyleCnt="0">
        <dgm:presLayoutVars>
          <dgm:chMax val="1"/>
          <dgm:bulletEnabled val="1"/>
        </dgm:presLayoutVars>
      </dgm:prSet>
      <dgm:spPr/>
      <dgm:t>
        <a:bodyPr/>
        <a:lstStyle/>
        <a:p>
          <a:endParaRPr lang="ru-RU"/>
        </a:p>
      </dgm:t>
    </dgm:pt>
    <dgm:pt modelId="{9561DF66-33AA-4289-9E9A-B5342C8DF510}" type="pres">
      <dgm:prSet presAssocID="{B435D320-2041-46F2-97CD-CAD5BDC0D25D}" presName="Name8" presStyleCnt="0"/>
      <dgm:spPr/>
    </dgm:pt>
    <dgm:pt modelId="{CB6C0A25-5E1A-4FCE-85AF-A35E1A505930}" type="pres">
      <dgm:prSet presAssocID="{B435D320-2041-46F2-97CD-CAD5BDC0D25D}" presName="level" presStyleLbl="node1" presStyleIdx="3" presStyleCnt="4" custLinFactNeighborX="126" custLinFactNeighborY="13302">
        <dgm:presLayoutVars>
          <dgm:chMax val="1"/>
          <dgm:bulletEnabled val="1"/>
        </dgm:presLayoutVars>
      </dgm:prSet>
      <dgm:spPr/>
      <dgm:t>
        <a:bodyPr/>
        <a:lstStyle/>
        <a:p>
          <a:endParaRPr lang="ru-RU"/>
        </a:p>
      </dgm:t>
    </dgm:pt>
    <dgm:pt modelId="{DD3ADC3E-8C0D-4377-9F72-204B1FB21748}" type="pres">
      <dgm:prSet presAssocID="{B435D320-2041-46F2-97CD-CAD5BDC0D25D}" presName="levelTx" presStyleLbl="revTx" presStyleIdx="0" presStyleCnt="0">
        <dgm:presLayoutVars>
          <dgm:chMax val="1"/>
          <dgm:bulletEnabled val="1"/>
        </dgm:presLayoutVars>
      </dgm:prSet>
      <dgm:spPr/>
      <dgm:t>
        <a:bodyPr/>
        <a:lstStyle/>
        <a:p>
          <a:endParaRPr lang="ru-RU"/>
        </a:p>
      </dgm:t>
    </dgm:pt>
  </dgm:ptLst>
  <dgm:cxnLst>
    <dgm:cxn modelId="{2F82A3F1-E749-4035-8D57-308527B9F76C}" type="presOf" srcId="{8F1E9DBE-54F8-46C4-B2AE-A5299F9AAE87}" destId="{4659FBBC-AFD4-4B03-8920-70AD2CDA14B6}" srcOrd="1" destOrd="0" presId="urn:microsoft.com/office/officeart/2005/8/layout/pyramid1"/>
    <dgm:cxn modelId="{41C66AF5-927A-4C26-B85E-FBDE4561ED6B}" srcId="{5A4123F1-C810-48B6-9BBF-E041B4FEE2EC}" destId="{B435D320-2041-46F2-97CD-CAD5BDC0D25D}" srcOrd="3" destOrd="0" parTransId="{68553D5E-3239-43FE-9483-56C35D706613}" sibTransId="{67496476-0F04-42EA-8F9A-500FD041CED5}"/>
    <dgm:cxn modelId="{9ED04EC8-F36F-4F60-A569-A38A94CAECD5}" srcId="{5A4123F1-C810-48B6-9BBF-E041B4FEE2EC}" destId="{8F1E9DBE-54F8-46C4-B2AE-A5299F9AAE87}" srcOrd="1" destOrd="0" parTransId="{82F8ABB5-5E0C-49A0-A36A-F8469D2C09B0}" sibTransId="{1457407D-9B69-4D15-8868-689AF24AE9C8}"/>
    <dgm:cxn modelId="{CAE46086-8B45-4C6D-9264-AFB3BD23FC6B}" type="presOf" srcId="{8F1E9DBE-54F8-46C4-B2AE-A5299F9AAE87}" destId="{2D45AD4A-7C77-4328-9AD7-E7850C2C631F}" srcOrd="0" destOrd="0" presId="urn:microsoft.com/office/officeart/2005/8/layout/pyramid1"/>
    <dgm:cxn modelId="{F8FF78DF-F14C-40BE-9BF2-F4241BEB53F0}" srcId="{5A4123F1-C810-48B6-9BBF-E041B4FEE2EC}" destId="{FD3FEEA7-4532-48E0-9764-6203E57396DA}" srcOrd="2" destOrd="0" parTransId="{CD0CB9D3-32A6-4339-BE89-9EE087C2A835}" sibTransId="{00832B76-A5D8-477E-AB6F-AFF1ABB033C3}"/>
    <dgm:cxn modelId="{B659CF33-74B7-4F27-BE6D-EAA0455A97A3}" type="presOf" srcId="{5A4123F1-C810-48B6-9BBF-E041B4FEE2EC}" destId="{656A13C1-4659-4709-B3E3-3EA912962040}" srcOrd="0" destOrd="0" presId="urn:microsoft.com/office/officeart/2005/8/layout/pyramid1"/>
    <dgm:cxn modelId="{9AD56F36-BA07-4AC8-AA21-32F51EF30226}" srcId="{5A4123F1-C810-48B6-9BBF-E041B4FEE2EC}" destId="{14FBF014-AB16-44A0-874D-14721DEFB6AF}" srcOrd="0" destOrd="0" parTransId="{0A8D0FE0-8953-4DBE-BA64-1F35E86F30D3}" sibTransId="{99575925-A9AA-47DB-ABC0-5CC1C7603402}"/>
    <dgm:cxn modelId="{30A0C9B1-D540-4099-8861-11BE30F8E850}" type="presOf" srcId="{FD3FEEA7-4532-48E0-9764-6203E57396DA}" destId="{E933DD17-90DB-4C88-BE5D-116F53ED9F45}" srcOrd="1" destOrd="0" presId="urn:microsoft.com/office/officeart/2005/8/layout/pyramid1"/>
    <dgm:cxn modelId="{04630B3D-9850-476D-9E16-6032AE2A63F6}" type="presOf" srcId="{14FBF014-AB16-44A0-874D-14721DEFB6AF}" destId="{9A5EF4C5-2664-452A-9D56-749384C9B7F5}" srcOrd="0" destOrd="0" presId="urn:microsoft.com/office/officeart/2005/8/layout/pyramid1"/>
    <dgm:cxn modelId="{AD6255FF-F9E7-41F3-B964-D9EBCF54DD01}" type="presOf" srcId="{B435D320-2041-46F2-97CD-CAD5BDC0D25D}" destId="{DD3ADC3E-8C0D-4377-9F72-204B1FB21748}" srcOrd="1" destOrd="0" presId="urn:microsoft.com/office/officeart/2005/8/layout/pyramid1"/>
    <dgm:cxn modelId="{6977F9B0-49AE-4744-A961-61B4DEDE8167}" type="presOf" srcId="{FD3FEEA7-4532-48E0-9764-6203E57396DA}" destId="{7F6F10D6-DB8A-4E7D-BDCF-DC55C33BBC19}" srcOrd="0" destOrd="0" presId="urn:microsoft.com/office/officeart/2005/8/layout/pyramid1"/>
    <dgm:cxn modelId="{5DFBA6B9-F338-4973-9B56-315C199297D5}" type="presOf" srcId="{14FBF014-AB16-44A0-874D-14721DEFB6AF}" destId="{005856E5-9154-4CBD-981B-77904B29241B}" srcOrd="1" destOrd="0" presId="urn:microsoft.com/office/officeart/2005/8/layout/pyramid1"/>
    <dgm:cxn modelId="{BE4C9904-BE57-4A32-A163-B4A48033400C}" type="presOf" srcId="{B435D320-2041-46F2-97CD-CAD5BDC0D25D}" destId="{CB6C0A25-5E1A-4FCE-85AF-A35E1A505930}" srcOrd="0" destOrd="0" presId="urn:microsoft.com/office/officeart/2005/8/layout/pyramid1"/>
    <dgm:cxn modelId="{C3A35F87-6914-4FE9-8888-930929A26273}" type="presParOf" srcId="{656A13C1-4659-4709-B3E3-3EA912962040}" destId="{49670703-36FE-4C28-BD40-AA21F8315D19}" srcOrd="0" destOrd="0" presId="urn:microsoft.com/office/officeart/2005/8/layout/pyramid1"/>
    <dgm:cxn modelId="{4076AABE-79F6-49CE-A317-0339E220E9F2}" type="presParOf" srcId="{49670703-36FE-4C28-BD40-AA21F8315D19}" destId="{9A5EF4C5-2664-452A-9D56-749384C9B7F5}" srcOrd="0" destOrd="0" presId="urn:microsoft.com/office/officeart/2005/8/layout/pyramid1"/>
    <dgm:cxn modelId="{8B5AA8EB-48FE-4B0A-8463-3A367DD40E65}" type="presParOf" srcId="{49670703-36FE-4C28-BD40-AA21F8315D19}" destId="{005856E5-9154-4CBD-981B-77904B29241B}" srcOrd="1" destOrd="0" presId="urn:microsoft.com/office/officeart/2005/8/layout/pyramid1"/>
    <dgm:cxn modelId="{CE8EF5D4-A25B-467E-8C9E-D71DEB8A59B6}" type="presParOf" srcId="{656A13C1-4659-4709-B3E3-3EA912962040}" destId="{0650DD52-0F2B-4495-A2D5-EB48BB44C4E2}" srcOrd="1" destOrd="0" presId="urn:microsoft.com/office/officeart/2005/8/layout/pyramid1"/>
    <dgm:cxn modelId="{645F2DA7-F8FE-4B73-817D-02807C2023A0}" type="presParOf" srcId="{0650DD52-0F2B-4495-A2D5-EB48BB44C4E2}" destId="{2D45AD4A-7C77-4328-9AD7-E7850C2C631F}" srcOrd="0" destOrd="0" presId="urn:microsoft.com/office/officeart/2005/8/layout/pyramid1"/>
    <dgm:cxn modelId="{3060B214-D6E4-42E0-BA3F-BE2AC35B7047}" type="presParOf" srcId="{0650DD52-0F2B-4495-A2D5-EB48BB44C4E2}" destId="{4659FBBC-AFD4-4B03-8920-70AD2CDA14B6}" srcOrd="1" destOrd="0" presId="urn:microsoft.com/office/officeart/2005/8/layout/pyramid1"/>
    <dgm:cxn modelId="{0495384D-5F42-49E0-8760-9A7A889540E7}" type="presParOf" srcId="{656A13C1-4659-4709-B3E3-3EA912962040}" destId="{ED44B5C3-E803-465E-9ED5-3ED49599A1F3}" srcOrd="2" destOrd="0" presId="urn:microsoft.com/office/officeart/2005/8/layout/pyramid1"/>
    <dgm:cxn modelId="{A7BAB930-521F-4489-B3CA-938DC9D45718}" type="presParOf" srcId="{ED44B5C3-E803-465E-9ED5-3ED49599A1F3}" destId="{7F6F10D6-DB8A-4E7D-BDCF-DC55C33BBC19}" srcOrd="0" destOrd="0" presId="urn:microsoft.com/office/officeart/2005/8/layout/pyramid1"/>
    <dgm:cxn modelId="{73DBCD4C-2825-4292-9009-8773F79A3E3B}" type="presParOf" srcId="{ED44B5C3-E803-465E-9ED5-3ED49599A1F3}" destId="{E933DD17-90DB-4C88-BE5D-116F53ED9F45}" srcOrd="1" destOrd="0" presId="urn:microsoft.com/office/officeart/2005/8/layout/pyramid1"/>
    <dgm:cxn modelId="{F893E4E4-685D-49E6-A0F9-907BA40C2521}" type="presParOf" srcId="{656A13C1-4659-4709-B3E3-3EA912962040}" destId="{9561DF66-33AA-4289-9E9A-B5342C8DF510}" srcOrd="3" destOrd="0" presId="urn:microsoft.com/office/officeart/2005/8/layout/pyramid1"/>
    <dgm:cxn modelId="{D4204FB3-3CAC-465C-AFF8-72A6D6B6C997}" type="presParOf" srcId="{9561DF66-33AA-4289-9E9A-B5342C8DF510}" destId="{CB6C0A25-5E1A-4FCE-85AF-A35E1A505930}" srcOrd="0" destOrd="0" presId="urn:microsoft.com/office/officeart/2005/8/layout/pyramid1"/>
    <dgm:cxn modelId="{0D898138-F7B3-4B8A-A726-8985391AC037}" type="presParOf" srcId="{9561DF66-33AA-4289-9E9A-B5342C8DF510}" destId="{DD3ADC3E-8C0D-4377-9F72-204B1FB21748}" srcOrd="1" destOrd="0" presId="urn:microsoft.com/office/officeart/2005/8/layout/pyramid1"/>
  </dgm:cxnLst>
  <dgm:bg>
    <a:solidFill>
      <a:schemeClr val="bg1"/>
    </a:solidFill>
    <a:effectLst/>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BDC91D4-45FE-49B7-8593-AA2E44EFEF4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9E25E007-2F22-42B7-9654-AE30819BD9D8}">
      <dgm:prSet custT="1"/>
      <dgm:spPr>
        <a:solidFill>
          <a:schemeClr val="accent2"/>
        </a:solidFill>
      </dgm:spPr>
      <dgm:t>
        <a:bodyPr/>
        <a:lstStyle/>
        <a:p>
          <a:pPr algn="ctr" rtl="0">
            <a:lnSpc>
              <a:spcPct val="100000"/>
            </a:lnSpc>
            <a:spcAft>
              <a:spcPts val="0"/>
            </a:spcAft>
          </a:pPr>
          <a:r>
            <a:rPr lang="ru-RU" sz="1800" b="1" dirty="0" smtClean="0">
              <a:latin typeface="+mj-lt"/>
            </a:rPr>
            <a:t>АДМИНИСТРАЦИЯ МУНИЦИПАЛЬНОГО ОБРАЗОВАНИЯ «ОЗЕРСКОЕ СЕЛЬСКОЕ ПОСЕЛЕНИЕ» ЧЕРДАКЛИНСКОГО РАЙОНА УЛЬЯНОВСКОЙ ОБЛАСТИ</a:t>
          </a:r>
          <a:r>
            <a:rPr lang="ru-RU" sz="2000" b="1" dirty="0" smtClean="0">
              <a:latin typeface="+mj-lt"/>
            </a:rPr>
            <a:t/>
          </a:r>
          <a:br>
            <a:rPr lang="ru-RU" sz="2000" b="1" dirty="0" smtClean="0">
              <a:latin typeface="+mj-lt"/>
            </a:rPr>
          </a:br>
          <a:endParaRPr lang="ru-RU" sz="2000" b="1" dirty="0" smtClean="0">
            <a:latin typeface="+mj-lt"/>
          </a:endParaRPr>
        </a:p>
        <a:p>
          <a:pPr algn="ctr" rtl="0">
            <a:lnSpc>
              <a:spcPct val="100000"/>
            </a:lnSpc>
            <a:spcAft>
              <a:spcPts val="0"/>
            </a:spcAft>
          </a:pPr>
          <a:r>
            <a:rPr lang="ru-RU" sz="1600" b="1" dirty="0" smtClean="0">
              <a:latin typeface="+mj-lt"/>
            </a:rPr>
            <a:t>Кооперативная ул., д. 16, с.Озерки, </a:t>
          </a:r>
          <a:r>
            <a:rPr lang="ru-RU" sz="1600" b="1" dirty="0" err="1" smtClean="0">
              <a:latin typeface="+mj-lt"/>
            </a:rPr>
            <a:t>Чердаклинский</a:t>
          </a:r>
          <a:r>
            <a:rPr lang="ru-RU" sz="1600" b="1" dirty="0" smtClean="0">
              <a:latin typeface="+mj-lt"/>
            </a:rPr>
            <a:t> р-н, Ульяновская обл., </a:t>
          </a:r>
          <a:r>
            <a:rPr lang="ru-RU" sz="1600" b="1" dirty="0" smtClean="0">
              <a:latin typeface="Book Antiqua" pitchFamily="18" charset="0"/>
              <a:ea typeface="BatangChe" pitchFamily="49" charset="-127"/>
            </a:rPr>
            <a:t>433428</a:t>
          </a:r>
          <a:r>
            <a:rPr lang="ru-RU" sz="1600" b="1" dirty="0" smtClean="0">
              <a:latin typeface="+mj-lt"/>
            </a:rPr>
            <a:t/>
          </a:r>
          <a:br>
            <a:rPr lang="ru-RU" sz="1600" b="1" dirty="0" smtClean="0">
              <a:latin typeface="+mj-lt"/>
            </a:rPr>
          </a:br>
          <a:r>
            <a:rPr lang="ru-RU" sz="1600" b="1" dirty="0" smtClean="0">
              <a:latin typeface="+mj-lt"/>
            </a:rPr>
            <a:t/>
          </a:r>
          <a:br>
            <a:rPr lang="ru-RU" sz="1600" b="1" dirty="0" smtClean="0">
              <a:latin typeface="+mj-lt"/>
            </a:rPr>
          </a:br>
          <a:r>
            <a:rPr lang="ru-RU" sz="1600" b="1" dirty="0" smtClean="0">
              <a:latin typeface="Book Antiqua" panose="02040602050305030304" pitchFamily="18" charset="0"/>
            </a:rPr>
            <a:t>тел./факс </a:t>
          </a:r>
          <a:r>
            <a:rPr lang="ru-RU" sz="1600" b="1" dirty="0" smtClean="0">
              <a:latin typeface="Book Antiqua" pitchFamily="18" charset="0"/>
              <a:ea typeface="BatangChe" pitchFamily="49" charset="-127"/>
            </a:rPr>
            <a:t>(884231) 59254/59352</a:t>
          </a:r>
          <a:r>
            <a:rPr lang="ru-RU" sz="1600" b="1" dirty="0" smtClean="0">
              <a:latin typeface="Book Antiqua" panose="02040602050305030304" pitchFamily="18" charset="0"/>
            </a:rPr>
            <a:t/>
          </a:r>
          <a:br>
            <a:rPr lang="ru-RU" sz="1600" b="1" dirty="0" smtClean="0">
              <a:latin typeface="Book Antiqua" panose="02040602050305030304" pitchFamily="18" charset="0"/>
            </a:rPr>
          </a:br>
          <a:r>
            <a:rPr lang="en-US" sz="1600" b="1" dirty="0" smtClean="0">
              <a:latin typeface="Book Antiqua" panose="02040602050305030304" pitchFamily="18" charset="0"/>
            </a:rPr>
            <a:t>E-mail</a:t>
          </a:r>
          <a:r>
            <a:rPr lang="ru-RU" sz="1600" b="1" dirty="0" smtClean="0">
              <a:latin typeface="Book Antiqua" panose="02040602050305030304" pitchFamily="18" charset="0"/>
            </a:rPr>
            <a:t>: </a:t>
          </a:r>
          <a:r>
            <a:rPr lang="en-US" sz="1600" b="1" i="0" dirty="0" smtClean="0">
              <a:latin typeface="Book Antiqua" panose="02040602050305030304" pitchFamily="18" charset="0"/>
            </a:rPr>
            <a:t>ozerki@cherdakli73.ru</a:t>
          </a:r>
          <a:endParaRPr lang="ru-RU" sz="1600" b="1" dirty="0" smtClean="0">
            <a:latin typeface="Book Antiqua" panose="02040602050305030304" pitchFamily="18" charset="0"/>
          </a:endParaRPr>
        </a:p>
        <a:p>
          <a:pPr algn="ctr" rtl="0">
            <a:lnSpc>
              <a:spcPct val="100000"/>
            </a:lnSpc>
            <a:spcAft>
              <a:spcPct val="35000"/>
            </a:spcAft>
          </a:pPr>
          <a:r>
            <a:rPr lang="ru-RU" sz="1600" b="1" dirty="0" smtClean="0">
              <a:latin typeface="+mj-lt"/>
            </a:rPr>
            <a:t>График работы: понедельник – пятница с 8.00 до </a:t>
          </a:r>
          <a:r>
            <a:rPr lang="ru-RU" sz="1600" b="1" dirty="0" smtClean="0">
              <a:latin typeface="+mj-lt"/>
            </a:rPr>
            <a:t>16.00</a:t>
          </a:r>
          <a:r>
            <a:rPr lang="ru-RU" sz="1600" b="1" dirty="0" smtClean="0">
              <a:latin typeface="+mj-lt"/>
            </a:rPr>
            <a:t>, часы перерыва на обед – с 12.00 до 13.00</a:t>
          </a:r>
        </a:p>
        <a:p>
          <a:pPr algn="ctr" rtl="0">
            <a:lnSpc>
              <a:spcPct val="100000"/>
            </a:lnSpc>
            <a:spcAft>
              <a:spcPct val="35000"/>
            </a:spcAft>
          </a:pPr>
          <a:r>
            <a:rPr lang="ru-RU" sz="1600" b="1" dirty="0" smtClean="0">
              <a:latin typeface="+mj-lt"/>
            </a:rPr>
            <a:t>График приёма граждан по личным вопросам: еженедельно по </a:t>
          </a:r>
          <a:r>
            <a:rPr lang="ru-RU" sz="1600" b="1" dirty="0" smtClean="0">
              <a:latin typeface="+mj-lt"/>
            </a:rPr>
            <a:t>вторникам </a:t>
          </a:r>
          <a:r>
            <a:rPr lang="ru-RU" sz="1600" b="1" dirty="0" smtClean="0">
              <a:latin typeface="+mj-lt"/>
            </a:rPr>
            <a:t>с 14.00 до 16.00</a:t>
          </a:r>
        </a:p>
      </dgm:t>
    </dgm:pt>
    <dgm:pt modelId="{295A1A2A-B2E6-484C-A3E0-F7A79E0ADD5A}" type="sibTrans" cxnId="{7650BDE7-1877-44DF-A63C-A1DF9AD8C76A}">
      <dgm:prSet/>
      <dgm:spPr/>
      <dgm:t>
        <a:bodyPr/>
        <a:lstStyle/>
        <a:p>
          <a:endParaRPr lang="ru-RU"/>
        </a:p>
      </dgm:t>
    </dgm:pt>
    <dgm:pt modelId="{3AA0FA6B-31CE-4128-A9FC-8DD861BE618E}" type="parTrans" cxnId="{7650BDE7-1877-44DF-A63C-A1DF9AD8C76A}">
      <dgm:prSet/>
      <dgm:spPr/>
      <dgm:t>
        <a:bodyPr/>
        <a:lstStyle/>
        <a:p>
          <a:endParaRPr lang="ru-RU"/>
        </a:p>
      </dgm:t>
    </dgm:pt>
    <dgm:pt modelId="{A58A0F34-646E-4BD2-8260-F90C2C90B3C0}" type="pres">
      <dgm:prSet presAssocID="{CBDC91D4-45FE-49B7-8593-AA2E44EFEF48}" presName="linear" presStyleCnt="0">
        <dgm:presLayoutVars>
          <dgm:animLvl val="lvl"/>
          <dgm:resizeHandles val="exact"/>
        </dgm:presLayoutVars>
      </dgm:prSet>
      <dgm:spPr/>
      <dgm:t>
        <a:bodyPr/>
        <a:lstStyle/>
        <a:p>
          <a:endParaRPr lang="ru-RU"/>
        </a:p>
      </dgm:t>
    </dgm:pt>
    <dgm:pt modelId="{77FC5831-99BF-4190-A197-022B23680597}" type="pres">
      <dgm:prSet presAssocID="{9E25E007-2F22-42B7-9654-AE30819BD9D8}" presName="parentText" presStyleLbl="node1" presStyleIdx="0" presStyleCnt="1" custScaleY="666005">
        <dgm:presLayoutVars>
          <dgm:chMax val="0"/>
          <dgm:bulletEnabled val="1"/>
        </dgm:presLayoutVars>
      </dgm:prSet>
      <dgm:spPr/>
      <dgm:t>
        <a:bodyPr/>
        <a:lstStyle/>
        <a:p>
          <a:endParaRPr lang="ru-RU"/>
        </a:p>
      </dgm:t>
    </dgm:pt>
  </dgm:ptLst>
  <dgm:cxnLst>
    <dgm:cxn modelId="{4EF1DBF9-DD1E-4EFA-B93B-9E2F99AED5F4}" type="presOf" srcId="{CBDC91D4-45FE-49B7-8593-AA2E44EFEF48}" destId="{A58A0F34-646E-4BD2-8260-F90C2C90B3C0}" srcOrd="0" destOrd="0" presId="urn:microsoft.com/office/officeart/2005/8/layout/vList2"/>
    <dgm:cxn modelId="{7650BDE7-1877-44DF-A63C-A1DF9AD8C76A}" srcId="{CBDC91D4-45FE-49B7-8593-AA2E44EFEF48}" destId="{9E25E007-2F22-42B7-9654-AE30819BD9D8}" srcOrd="0" destOrd="0" parTransId="{3AA0FA6B-31CE-4128-A9FC-8DD861BE618E}" sibTransId="{295A1A2A-B2E6-484C-A3E0-F7A79E0ADD5A}"/>
    <dgm:cxn modelId="{80F8AB29-4E28-40D5-8724-4874DA174305}" type="presOf" srcId="{9E25E007-2F22-42B7-9654-AE30819BD9D8}" destId="{77FC5831-99BF-4190-A197-022B23680597}" srcOrd="0" destOrd="0" presId="urn:microsoft.com/office/officeart/2005/8/layout/vList2"/>
    <dgm:cxn modelId="{97E73E9D-5246-4E52-B40B-A79D103890B4}" type="presParOf" srcId="{A58A0F34-646E-4BD2-8260-F90C2C90B3C0}" destId="{77FC5831-99BF-4190-A197-022B236805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6A054-234F-4F4F-A98D-7B7CEC435DFC}">
      <dsp:nvSpPr>
        <dsp:cNvPr id="0" name=""/>
        <dsp:cNvSpPr/>
      </dsp:nvSpPr>
      <dsp:spPr>
        <a:xfrm>
          <a:off x="0" y="1785652"/>
          <a:ext cx="7776864" cy="2813849"/>
        </a:xfrm>
        <a:prstGeom prst="roundRect">
          <a:avLst/>
        </a:prstGeom>
        <a:solidFill>
          <a:schemeClr val="accent2"/>
        </a:solidFill>
        <a:ln w="15875"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b" anchorCtr="0">
          <a:noAutofit/>
        </a:bodyPr>
        <a:lstStyle/>
        <a:p>
          <a:pPr lvl="0" algn="ctr" defTabSz="2889250" rtl="0">
            <a:lnSpc>
              <a:spcPct val="90000"/>
            </a:lnSpc>
            <a:spcBef>
              <a:spcPct val="0"/>
            </a:spcBef>
            <a:spcAft>
              <a:spcPct val="35000"/>
            </a:spcAft>
          </a:pPr>
          <a:r>
            <a:rPr lang="ru-RU" sz="6500" kern="1200" dirty="0" smtClean="0">
              <a:latin typeface="Georgia" pitchFamily="18" charset="0"/>
            </a:rPr>
            <a:t>ВВОДНАЯ </a:t>
          </a:r>
        </a:p>
        <a:p>
          <a:pPr lvl="0" algn="ctr" defTabSz="2889250" rtl="0">
            <a:lnSpc>
              <a:spcPct val="90000"/>
            </a:lnSpc>
            <a:spcBef>
              <a:spcPct val="0"/>
            </a:spcBef>
            <a:spcAft>
              <a:spcPct val="35000"/>
            </a:spcAft>
          </a:pPr>
          <a:r>
            <a:rPr lang="ru-RU" sz="6500" kern="1200" dirty="0" smtClean="0">
              <a:latin typeface="Georgia" pitchFamily="18" charset="0"/>
            </a:rPr>
            <a:t>ЧАСТЬ</a:t>
          </a:r>
          <a:endParaRPr lang="ru-RU" sz="6500" kern="1200" dirty="0">
            <a:latin typeface="Georgia" pitchFamily="18" charset="0"/>
          </a:endParaRPr>
        </a:p>
      </dsp:txBody>
      <dsp:txXfrm>
        <a:off x="137361" y="1923013"/>
        <a:ext cx="7502142" cy="25391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401E6-8D6A-45B2-ACC1-3DF1C971F37D}">
      <dsp:nvSpPr>
        <dsp:cNvPr id="0" name=""/>
        <dsp:cNvSpPr/>
      </dsp:nvSpPr>
      <dsp:spPr>
        <a:xfrm>
          <a:off x="0" y="279409"/>
          <a:ext cx="7776863" cy="5201820"/>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just" defTabSz="1733550" rtl="0">
            <a:lnSpc>
              <a:spcPct val="90000"/>
            </a:lnSpc>
            <a:spcBef>
              <a:spcPct val="0"/>
            </a:spcBef>
            <a:spcAft>
              <a:spcPct val="35000"/>
            </a:spcAft>
          </a:pPr>
          <a:r>
            <a:rPr lang="ru-RU" sz="3900" kern="1200" dirty="0" smtClean="0">
              <a:latin typeface="+mj-lt"/>
            </a:rPr>
            <a:t>«Граждане и бизнес должны знать, куда направляются уплачиваемые ими налоги. Это требует высокого уровня прозрачности бюджета и бюджетного процесса» </a:t>
          </a:r>
          <a:r>
            <a:rPr lang="ru-RU" sz="3900" kern="1200" dirty="0" smtClean="0"/>
            <a:t/>
          </a:r>
          <a:br>
            <a:rPr lang="ru-RU" sz="3900" kern="1200" dirty="0" smtClean="0"/>
          </a:br>
          <a:r>
            <a:rPr lang="ru-RU" sz="3900" kern="1200" dirty="0" smtClean="0"/>
            <a:t>                                                             </a:t>
          </a:r>
          <a:br>
            <a:rPr lang="ru-RU" sz="3900" kern="1200" dirty="0" smtClean="0"/>
          </a:br>
          <a:r>
            <a:rPr lang="ru-RU" sz="3900" kern="1200" dirty="0" smtClean="0"/>
            <a:t>                                 </a:t>
          </a:r>
          <a:r>
            <a:rPr lang="ru-RU" sz="3900" kern="1200" dirty="0" smtClean="0">
              <a:latin typeface="+mj-lt"/>
            </a:rPr>
            <a:t>В.В.Путин</a:t>
          </a:r>
          <a:r>
            <a:rPr lang="ru-RU" sz="3900" kern="1200" dirty="0" smtClean="0"/>
            <a:t> </a:t>
          </a:r>
          <a:endParaRPr lang="ru-RU" sz="3900" kern="1200" dirty="0"/>
        </a:p>
      </dsp:txBody>
      <dsp:txXfrm>
        <a:off x="253932" y="533341"/>
        <a:ext cx="7268999" cy="46939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CDFD5-3E6D-41BF-AED9-BD6AF2D111C7}">
      <dsp:nvSpPr>
        <dsp:cNvPr id="0" name=""/>
        <dsp:cNvSpPr/>
      </dsp:nvSpPr>
      <dsp:spPr>
        <a:xfrm>
          <a:off x="0" y="5"/>
          <a:ext cx="7632848" cy="2592276"/>
        </a:xfrm>
        <a:prstGeom prst="chevron">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ru-RU" sz="1500" kern="1200" dirty="0" smtClean="0"/>
            <a:t>Постановление администрации муниципального образования «Озерское сельское поселение» Чердаклинского района Ульяновской области от 28.05.2015 №69 «Об утверждении Порядка представления информации о бюджете муниципального образования «Озерское сельское поселение» Чердаклинского района Ульяновской области на очередной финансовый год и плановый период и отчёта об исполнении бюджета муниципального образования «Озерское сельское  поселение» Чердаклинского района Ульяновской области за отчётный финансовый год в доступной для граждан форме»</a:t>
          </a:r>
          <a:endParaRPr lang="ru-RU" sz="1500" kern="1200" dirty="0"/>
        </a:p>
      </dsp:txBody>
      <dsp:txXfrm>
        <a:off x="1296138" y="5"/>
        <a:ext cx="5040572" cy="25922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95180-0B84-4698-A473-73A5E9568EF0}">
      <dsp:nvSpPr>
        <dsp:cNvPr id="0" name=""/>
        <dsp:cNvSpPr/>
      </dsp:nvSpPr>
      <dsp:spPr>
        <a:xfrm>
          <a:off x="0" y="12650"/>
          <a:ext cx="7632848" cy="5735340"/>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ru-RU" sz="4300" kern="1200" dirty="0" smtClean="0">
              <a:latin typeface="+mj-lt"/>
            </a:rPr>
            <a:t>ПОКАЗАТЕЛИ СОЦИАЛЬНО-ЭКОНОМИЧЕСКОГО РАЗВИТИЯ МУНИЦИПАЛЬНОГО ОБРАЗОВАНИЯ «ОЗЕРСКОЕ СЕЛЬСКОЕ ПОСЕЛЕНИЕ»</a:t>
          </a:r>
          <a:endParaRPr lang="ru-RU" sz="4300" kern="1200" dirty="0">
            <a:latin typeface="+mj-lt"/>
          </a:endParaRPr>
        </a:p>
      </dsp:txBody>
      <dsp:txXfrm>
        <a:off x="279976" y="292626"/>
        <a:ext cx="7072896" cy="51753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163EFB-4FA4-4DBF-ACD4-BD2450682D33}">
      <dsp:nvSpPr>
        <dsp:cNvPr id="0" name=""/>
        <dsp:cNvSpPr/>
      </dsp:nvSpPr>
      <dsp:spPr>
        <a:xfrm>
          <a:off x="0" y="189320"/>
          <a:ext cx="7632847" cy="5382000"/>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ru-RU" sz="4600" kern="1200" dirty="0" smtClean="0">
              <a:latin typeface="+mj-lt"/>
            </a:rPr>
            <a:t>ОБЩИЕ ХАРАКТЕРИСТИКИ ДОХОДОВ И РАСХОДОВ МЕСТНОГО БЮДЖЕТА ОЗЕРСКОГО СЕЛЬСКОГО ПОСЕЛЕНИЯ</a:t>
          </a:r>
          <a:endParaRPr lang="ru-RU" sz="4600" kern="1200" dirty="0">
            <a:latin typeface="+mj-lt"/>
          </a:endParaRPr>
        </a:p>
      </dsp:txBody>
      <dsp:txXfrm>
        <a:off x="262728" y="452048"/>
        <a:ext cx="7107391" cy="48565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320BCC-C1A1-4A59-8B18-8A840CF52032}">
      <dsp:nvSpPr>
        <dsp:cNvPr id="0" name=""/>
        <dsp:cNvSpPr/>
      </dsp:nvSpPr>
      <dsp:spPr>
        <a:xfrm>
          <a:off x="0" y="218836"/>
          <a:ext cx="7632848" cy="5250959"/>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rtl="0">
            <a:lnSpc>
              <a:spcPct val="90000"/>
            </a:lnSpc>
            <a:spcBef>
              <a:spcPct val="0"/>
            </a:spcBef>
            <a:spcAft>
              <a:spcPct val="35000"/>
            </a:spcAft>
          </a:pPr>
          <a:r>
            <a:rPr lang="ru-RU" sz="5100" kern="1200" dirty="0" smtClean="0">
              <a:latin typeface="+mj-lt"/>
            </a:rPr>
            <a:t>ДОХОДЫ БЮДЖЕТА МУНИЦИПАЛЬНОГО ОБРАЗОВАНИЯ «ОЗЕРСКОЕ СЕЛЬСКОЕ ПОСЕЛЕНИЕ»</a:t>
          </a:r>
          <a:endParaRPr lang="ru-RU" sz="5100" kern="1200" dirty="0">
            <a:latin typeface="+mj-lt"/>
          </a:endParaRPr>
        </a:p>
      </dsp:txBody>
      <dsp:txXfrm>
        <a:off x="256331" y="475167"/>
        <a:ext cx="7120186" cy="473829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0714F-7407-461F-8AAC-DC1AF6CF327B}">
      <dsp:nvSpPr>
        <dsp:cNvPr id="0" name=""/>
        <dsp:cNvSpPr/>
      </dsp:nvSpPr>
      <dsp:spPr>
        <a:xfrm>
          <a:off x="0" y="229547"/>
          <a:ext cx="7704856" cy="5250959"/>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rtl="0">
            <a:lnSpc>
              <a:spcPct val="90000"/>
            </a:lnSpc>
            <a:spcBef>
              <a:spcPct val="0"/>
            </a:spcBef>
            <a:spcAft>
              <a:spcPct val="35000"/>
            </a:spcAft>
          </a:pPr>
          <a:r>
            <a:rPr lang="ru-RU" sz="5100" kern="1200" dirty="0" smtClean="0">
              <a:latin typeface="+mj-lt"/>
            </a:rPr>
            <a:t>РАСХОДЫ БЮДЖЕТА МУНИЦИПАЛЬНОГО ОБРАЗОВАНИЯ «ОЗЕРСКОЕ СЕЛЬСКОЕ ПОСЕЛЕНИЕ» </a:t>
          </a:r>
          <a:endParaRPr lang="ru-RU" sz="5100" kern="1200" dirty="0">
            <a:latin typeface="+mj-lt"/>
          </a:endParaRPr>
        </a:p>
      </dsp:txBody>
      <dsp:txXfrm>
        <a:off x="256331" y="485878"/>
        <a:ext cx="7192194" cy="47382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EF4C5-2664-452A-9D56-749384C9B7F5}">
      <dsp:nvSpPr>
        <dsp:cNvPr id="0" name=""/>
        <dsp:cNvSpPr/>
      </dsp:nvSpPr>
      <dsp:spPr>
        <a:xfrm>
          <a:off x="2952330" y="72004"/>
          <a:ext cx="1944216" cy="1209954"/>
        </a:xfrm>
        <a:prstGeom prst="trapezoid">
          <a:avLst>
            <a:gd name="adj" fmla="val 80343"/>
          </a:avLst>
        </a:prstGeom>
        <a:gradFill rotWithShape="1">
          <a:gsLst>
            <a:gs pos="0">
              <a:schemeClr val="accent2">
                <a:tint val="50000"/>
                <a:satMod val="180000"/>
                <a:lumMod val="100000"/>
              </a:schemeClr>
            </a:gs>
            <a:gs pos="40000">
              <a:schemeClr val="accent2">
                <a:tint val="60000"/>
                <a:satMod val="130000"/>
                <a:lumMod val="100000"/>
              </a:schemeClr>
            </a:gs>
            <a:gs pos="100000">
              <a:schemeClr val="accent2">
                <a:tint val="96000"/>
                <a:lumMod val="108000"/>
              </a:schemeClr>
            </a:gs>
          </a:gsLst>
          <a:lin ang="5400000" scaled="0"/>
        </a:gradFill>
        <a:ln w="9525" cap="flat" cmpd="sng" algn="ctr">
          <a:solidFill>
            <a:schemeClr val="accent2"/>
          </a:solidFill>
          <a:prstDash val="solid"/>
        </a:ln>
        <a:effectLst/>
        <a:sp3d extrusionH="50600"/>
      </dsp:spPr>
      <dsp:style>
        <a:lnRef idx="1">
          <a:schemeClr val="accent2"/>
        </a:lnRef>
        <a:fillRef idx="2">
          <a:schemeClr val="accent2"/>
        </a:fillRef>
        <a:effectRef idx="1">
          <a:schemeClr val="accent2"/>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itchFamily="18" charset="0"/>
              <a:cs typeface="Times New Roman" pitchFamily="18" charset="0"/>
            </a:rPr>
            <a:t>Коммунальные услуги–1170,5 тыс. рублей</a:t>
          </a:r>
          <a:endParaRPr lang="ru-RU" sz="1800" b="1" kern="1200" dirty="0">
            <a:latin typeface="Times New Roman" pitchFamily="18" charset="0"/>
            <a:cs typeface="Times New Roman" pitchFamily="18" charset="0"/>
          </a:endParaRPr>
        </a:p>
      </dsp:txBody>
      <dsp:txXfrm>
        <a:off x="2952330" y="72004"/>
        <a:ext cx="1944216" cy="1209954"/>
      </dsp:txXfrm>
    </dsp:sp>
    <dsp:sp modelId="{2D45AD4A-7C77-4328-9AD7-E7850C2C631F}">
      <dsp:nvSpPr>
        <dsp:cNvPr id="0" name=""/>
        <dsp:cNvSpPr/>
      </dsp:nvSpPr>
      <dsp:spPr>
        <a:xfrm>
          <a:off x="1944216" y="1209953"/>
          <a:ext cx="3888432" cy="1209954"/>
        </a:xfrm>
        <a:prstGeom prst="trapezoid">
          <a:avLst>
            <a:gd name="adj" fmla="val 80343"/>
          </a:avLst>
        </a:prstGeom>
        <a:solidFill>
          <a:schemeClr val="accent2"/>
        </a:solidFill>
        <a:ln w="25400" cap="flat" cmpd="sng" algn="ctr">
          <a:solidFill>
            <a:schemeClr val="lt1"/>
          </a:solidFill>
          <a:prstDash val="solid"/>
        </a:ln>
        <a:effectLst/>
        <a:sp3d extrusionH="50600"/>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itchFamily="18" charset="0"/>
              <a:cs typeface="Times New Roman" pitchFamily="18" charset="0"/>
            </a:rPr>
            <a:t>Перечисления другим бюджетам бюджетной системы 2603,5 </a:t>
          </a:r>
          <a:r>
            <a:rPr lang="ru-RU" sz="1800" b="1" kern="1200" dirty="0" err="1" smtClean="0">
              <a:latin typeface="Times New Roman" pitchFamily="18" charset="0"/>
              <a:cs typeface="Times New Roman" pitchFamily="18" charset="0"/>
            </a:rPr>
            <a:t>тыс.руб</a:t>
          </a:r>
          <a:r>
            <a:rPr lang="ru-RU" sz="1800" b="1" kern="1200" dirty="0" smtClean="0">
              <a:latin typeface="Times New Roman" pitchFamily="18" charset="0"/>
              <a:cs typeface="Times New Roman" pitchFamily="18" charset="0"/>
            </a:rPr>
            <a:t>.</a:t>
          </a:r>
          <a:endParaRPr lang="ru-RU" sz="1800" b="1" kern="1200" dirty="0">
            <a:latin typeface="Times New Roman" pitchFamily="18" charset="0"/>
            <a:cs typeface="Times New Roman" pitchFamily="18" charset="0"/>
          </a:endParaRPr>
        </a:p>
      </dsp:txBody>
      <dsp:txXfrm>
        <a:off x="2624691" y="1209953"/>
        <a:ext cx="2527480" cy="1209954"/>
      </dsp:txXfrm>
    </dsp:sp>
    <dsp:sp modelId="{7F6F10D6-DB8A-4E7D-BDCF-DC55C33BBC19}">
      <dsp:nvSpPr>
        <dsp:cNvPr id="0" name=""/>
        <dsp:cNvSpPr/>
      </dsp:nvSpPr>
      <dsp:spPr>
        <a:xfrm>
          <a:off x="972108" y="2419907"/>
          <a:ext cx="5832647" cy="1209954"/>
        </a:xfrm>
        <a:prstGeom prst="trapezoid">
          <a:avLst>
            <a:gd name="adj" fmla="val 80343"/>
          </a:avLst>
        </a:prstGeom>
        <a:gradFill rotWithShape="1">
          <a:gsLst>
            <a:gs pos="0">
              <a:schemeClr val="accent2">
                <a:tint val="50000"/>
                <a:satMod val="180000"/>
                <a:lumMod val="100000"/>
              </a:schemeClr>
            </a:gs>
            <a:gs pos="40000">
              <a:schemeClr val="accent2">
                <a:tint val="60000"/>
                <a:satMod val="130000"/>
                <a:lumMod val="100000"/>
              </a:schemeClr>
            </a:gs>
            <a:gs pos="100000">
              <a:schemeClr val="accent2">
                <a:tint val="96000"/>
                <a:lumMod val="108000"/>
              </a:schemeClr>
            </a:gs>
          </a:gsLst>
          <a:lin ang="5400000" scaled="0"/>
        </a:gradFill>
        <a:ln w="9525" cap="flat" cmpd="sng" algn="ctr">
          <a:solidFill>
            <a:schemeClr val="accent2"/>
          </a:solidFill>
          <a:prstDash val="solid"/>
        </a:ln>
        <a:effectLst/>
        <a:sp3d extrusionH="50600"/>
      </dsp:spPr>
      <dsp:style>
        <a:lnRef idx="1">
          <a:schemeClr val="accent2"/>
        </a:lnRef>
        <a:fillRef idx="2">
          <a:schemeClr val="accent2"/>
        </a:fillRef>
        <a:effectRef idx="1">
          <a:schemeClr val="accent2"/>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itchFamily="18" charset="0"/>
              <a:cs typeface="Times New Roman" pitchFamily="18" charset="0"/>
            </a:rPr>
            <a:t>Заработная плата с начислениями – 4053,4</a:t>
          </a:r>
        </a:p>
        <a:p>
          <a:pPr lvl="0" algn="ctr" defTabSz="800100">
            <a:lnSpc>
              <a:spcPct val="90000"/>
            </a:lnSpc>
            <a:spcBef>
              <a:spcPct val="0"/>
            </a:spcBef>
            <a:spcAft>
              <a:spcPct val="35000"/>
            </a:spcAft>
          </a:pPr>
          <a:r>
            <a:rPr lang="ru-RU" sz="1800" b="1" kern="1200" dirty="0" smtClean="0">
              <a:latin typeface="Times New Roman" pitchFamily="18" charset="0"/>
              <a:cs typeface="Times New Roman" pitchFamily="18" charset="0"/>
            </a:rPr>
            <a:t> тыс. рублей</a:t>
          </a:r>
          <a:endParaRPr lang="ru-RU" sz="1800" b="1" kern="1200" dirty="0">
            <a:latin typeface="Times New Roman" pitchFamily="18" charset="0"/>
            <a:cs typeface="Times New Roman" pitchFamily="18" charset="0"/>
          </a:endParaRPr>
        </a:p>
      </dsp:txBody>
      <dsp:txXfrm>
        <a:off x="1992821" y="2419907"/>
        <a:ext cx="3791221" cy="1209954"/>
      </dsp:txXfrm>
    </dsp:sp>
    <dsp:sp modelId="{CB6C0A25-5E1A-4FCE-85AF-A35E1A505930}">
      <dsp:nvSpPr>
        <dsp:cNvPr id="0" name=""/>
        <dsp:cNvSpPr/>
      </dsp:nvSpPr>
      <dsp:spPr>
        <a:xfrm>
          <a:off x="0" y="3629862"/>
          <a:ext cx="7776864" cy="1209954"/>
        </a:xfrm>
        <a:prstGeom prst="trapezoid">
          <a:avLst>
            <a:gd name="adj" fmla="val 80343"/>
          </a:avLst>
        </a:prstGeom>
        <a:solidFill>
          <a:schemeClr val="accent2"/>
        </a:solidFill>
        <a:ln w="25400" cap="flat" cmpd="sng" algn="ctr">
          <a:solidFill>
            <a:schemeClr val="lt1"/>
          </a:solidFill>
          <a:prstDash val="solid"/>
        </a:ln>
        <a:effectLst/>
        <a:sp3d extrusionH="50600"/>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itchFamily="18" charset="0"/>
              <a:cs typeface="Times New Roman" pitchFamily="18" charset="0"/>
            </a:rPr>
            <a:t>Работы, услуги по содержанию имущества– 4718,3 </a:t>
          </a:r>
          <a:r>
            <a:rPr lang="ru-RU" sz="1800" b="1" kern="1200" dirty="0" err="1" smtClean="0">
              <a:latin typeface="Times New Roman" pitchFamily="18" charset="0"/>
              <a:cs typeface="Times New Roman" pitchFamily="18" charset="0"/>
            </a:rPr>
            <a:t>тыс.руб</a:t>
          </a:r>
          <a:r>
            <a:rPr lang="ru-RU" sz="1800" b="1" kern="1200" dirty="0" smtClean="0">
              <a:latin typeface="Times New Roman" pitchFamily="18" charset="0"/>
              <a:cs typeface="Times New Roman" pitchFamily="18" charset="0"/>
            </a:rPr>
            <a:t>.</a:t>
          </a:r>
          <a:endParaRPr lang="ru-RU" sz="1800" b="1" kern="1200" dirty="0">
            <a:latin typeface="Times New Roman" pitchFamily="18" charset="0"/>
            <a:cs typeface="Times New Roman" pitchFamily="18" charset="0"/>
          </a:endParaRPr>
        </a:p>
      </dsp:txBody>
      <dsp:txXfrm>
        <a:off x="1360951" y="3629862"/>
        <a:ext cx="5054961" cy="120995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FC5831-99BF-4190-A197-022B23680597}">
      <dsp:nvSpPr>
        <dsp:cNvPr id="0" name=""/>
        <dsp:cNvSpPr/>
      </dsp:nvSpPr>
      <dsp:spPr>
        <a:xfrm>
          <a:off x="0" y="66169"/>
          <a:ext cx="7776863" cy="5916333"/>
        </a:xfrm>
        <a:prstGeom prst="round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100000"/>
            </a:lnSpc>
            <a:spcBef>
              <a:spcPct val="0"/>
            </a:spcBef>
            <a:spcAft>
              <a:spcPts val="0"/>
            </a:spcAft>
          </a:pPr>
          <a:r>
            <a:rPr lang="ru-RU" sz="1800" b="1" kern="1200" dirty="0" smtClean="0">
              <a:latin typeface="+mj-lt"/>
            </a:rPr>
            <a:t>АДМИНИСТРАЦИЯ МУНИЦИПАЛЬНОГО ОБРАЗОВАНИЯ «ОЗЕРСКОЕ СЕЛЬСКОЕ ПОСЕЛЕНИЕ» ЧЕРДАКЛИНСКОГО РАЙОНА УЛЬЯНОВСКОЙ ОБЛАСТИ</a:t>
          </a:r>
          <a:r>
            <a:rPr lang="ru-RU" sz="2000" b="1" kern="1200" dirty="0" smtClean="0">
              <a:latin typeface="+mj-lt"/>
            </a:rPr>
            <a:t/>
          </a:r>
          <a:br>
            <a:rPr lang="ru-RU" sz="2000" b="1" kern="1200" dirty="0" smtClean="0">
              <a:latin typeface="+mj-lt"/>
            </a:rPr>
          </a:br>
          <a:endParaRPr lang="ru-RU" sz="2000" b="1" kern="1200" dirty="0" smtClean="0">
            <a:latin typeface="+mj-lt"/>
          </a:endParaRPr>
        </a:p>
        <a:p>
          <a:pPr lvl="0" algn="ctr" defTabSz="800100" rtl="0">
            <a:lnSpc>
              <a:spcPct val="100000"/>
            </a:lnSpc>
            <a:spcBef>
              <a:spcPct val="0"/>
            </a:spcBef>
            <a:spcAft>
              <a:spcPts val="0"/>
            </a:spcAft>
          </a:pPr>
          <a:r>
            <a:rPr lang="ru-RU" sz="1600" b="1" kern="1200" dirty="0" smtClean="0">
              <a:latin typeface="+mj-lt"/>
            </a:rPr>
            <a:t>Кооперативная ул., д. 16, с.Озерки, </a:t>
          </a:r>
          <a:r>
            <a:rPr lang="ru-RU" sz="1600" b="1" kern="1200" dirty="0" err="1" smtClean="0">
              <a:latin typeface="+mj-lt"/>
            </a:rPr>
            <a:t>Чердаклинский</a:t>
          </a:r>
          <a:r>
            <a:rPr lang="ru-RU" sz="1600" b="1" kern="1200" dirty="0" smtClean="0">
              <a:latin typeface="+mj-lt"/>
            </a:rPr>
            <a:t> р-н, Ульяновская обл., </a:t>
          </a:r>
          <a:r>
            <a:rPr lang="ru-RU" sz="1600" b="1" kern="1200" dirty="0" smtClean="0">
              <a:latin typeface="Book Antiqua" pitchFamily="18" charset="0"/>
              <a:ea typeface="BatangChe" pitchFamily="49" charset="-127"/>
            </a:rPr>
            <a:t>433428</a:t>
          </a:r>
          <a:r>
            <a:rPr lang="ru-RU" sz="1600" b="1" kern="1200" dirty="0" smtClean="0">
              <a:latin typeface="+mj-lt"/>
            </a:rPr>
            <a:t/>
          </a:r>
          <a:br>
            <a:rPr lang="ru-RU" sz="1600" b="1" kern="1200" dirty="0" smtClean="0">
              <a:latin typeface="+mj-lt"/>
            </a:rPr>
          </a:br>
          <a:r>
            <a:rPr lang="ru-RU" sz="1600" b="1" kern="1200" dirty="0" smtClean="0">
              <a:latin typeface="+mj-lt"/>
            </a:rPr>
            <a:t/>
          </a:r>
          <a:br>
            <a:rPr lang="ru-RU" sz="1600" b="1" kern="1200" dirty="0" smtClean="0">
              <a:latin typeface="+mj-lt"/>
            </a:rPr>
          </a:br>
          <a:r>
            <a:rPr lang="ru-RU" sz="1600" b="1" kern="1200" dirty="0" smtClean="0">
              <a:latin typeface="Book Antiqua" panose="02040602050305030304" pitchFamily="18" charset="0"/>
            </a:rPr>
            <a:t>тел./факс </a:t>
          </a:r>
          <a:r>
            <a:rPr lang="ru-RU" sz="1600" b="1" kern="1200" dirty="0" smtClean="0">
              <a:latin typeface="Book Antiqua" pitchFamily="18" charset="0"/>
              <a:ea typeface="BatangChe" pitchFamily="49" charset="-127"/>
            </a:rPr>
            <a:t>(884231) 59254/59352</a:t>
          </a:r>
          <a:r>
            <a:rPr lang="ru-RU" sz="1600" b="1" kern="1200" dirty="0" smtClean="0">
              <a:latin typeface="Book Antiqua" panose="02040602050305030304" pitchFamily="18" charset="0"/>
            </a:rPr>
            <a:t/>
          </a:r>
          <a:br>
            <a:rPr lang="ru-RU" sz="1600" b="1" kern="1200" dirty="0" smtClean="0">
              <a:latin typeface="Book Antiqua" panose="02040602050305030304" pitchFamily="18" charset="0"/>
            </a:rPr>
          </a:br>
          <a:r>
            <a:rPr lang="en-US" sz="1600" b="1" kern="1200" dirty="0" smtClean="0">
              <a:latin typeface="Book Antiqua" panose="02040602050305030304" pitchFamily="18" charset="0"/>
            </a:rPr>
            <a:t>E-mail</a:t>
          </a:r>
          <a:r>
            <a:rPr lang="ru-RU" sz="1600" b="1" kern="1200" dirty="0" smtClean="0">
              <a:latin typeface="Book Antiqua" panose="02040602050305030304" pitchFamily="18" charset="0"/>
            </a:rPr>
            <a:t>: </a:t>
          </a:r>
          <a:r>
            <a:rPr lang="en-US" sz="1600" b="1" i="0" kern="1200" dirty="0" smtClean="0">
              <a:latin typeface="Book Antiqua" panose="02040602050305030304" pitchFamily="18" charset="0"/>
            </a:rPr>
            <a:t>ozerki@cherdakli73.ru</a:t>
          </a:r>
          <a:endParaRPr lang="ru-RU" sz="1600" b="1" kern="1200" dirty="0" smtClean="0">
            <a:latin typeface="Book Antiqua" panose="02040602050305030304" pitchFamily="18" charset="0"/>
          </a:endParaRPr>
        </a:p>
        <a:p>
          <a:pPr lvl="0" algn="ctr" defTabSz="800100" rtl="0">
            <a:lnSpc>
              <a:spcPct val="100000"/>
            </a:lnSpc>
            <a:spcBef>
              <a:spcPct val="0"/>
            </a:spcBef>
            <a:spcAft>
              <a:spcPct val="35000"/>
            </a:spcAft>
          </a:pPr>
          <a:r>
            <a:rPr lang="ru-RU" sz="1600" b="1" kern="1200" dirty="0" smtClean="0">
              <a:latin typeface="+mj-lt"/>
            </a:rPr>
            <a:t>График работы: понедельник – пятница с 8.00 до </a:t>
          </a:r>
          <a:r>
            <a:rPr lang="ru-RU" sz="1600" b="1" kern="1200" dirty="0" smtClean="0">
              <a:latin typeface="+mj-lt"/>
            </a:rPr>
            <a:t>16.00</a:t>
          </a:r>
          <a:r>
            <a:rPr lang="ru-RU" sz="1600" b="1" kern="1200" dirty="0" smtClean="0">
              <a:latin typeface="+mj-lt"/>
            </a:rPr>
            <a:t>, часы перерыва на обед – с 12.00 до 13.00</a:t>
          </a:r>
        </a:p>
        <a:p>
          <a:pPr lvl="0" algn="ctr" defTabSz="800100" rtl="0">
            <a:lnSpc>
              <a:spcPct val="100000"/>
            </a:lnSpc>
            <a:spcBef>
              <a:spcPct val="0"/>
            </a:spcBef>
            <a:spcAft>
              <a:spcPct val="35000"/>
            </a:spcAft>
          </a:pPr>
          <a:r>
            <a:rPr lang="ru-RU" sz="1600" b="1" kern="1200" dirty="0" smtClean="0">
              <a:latin typeface="+mj-lt"/>
            </a:rPr>
            <a:t>График приёма граждан по личным вопросам: еженедельно по </a:t>
          </a:r>
          <a:r>
            <a:rPr lang="ru-RU" sz="1600" b="1" kern="1200" dirty="0" smtClean="0">
              <a:latin typeface="+mj-lt"/>
            </a:rPr>
            <a:t>вторникам </a:t>
          </a:r>
          <a:r>
            <a:rPr lang="ru-RU" sz="1600" b="1" kern="1200" dirty="0" smtClean="0">
              <a:latin typeface="+mj-lt"/>
            </a:rPr>
            <a:t>с 14.00 до 16.00</a:t>
          </a:r>
        </a:p>
      </dsp:txBody>
      <dsp:txXfrm>
        <a:off x="288812" y="354981"/>
        <a:ext cx="7199239" cy="53387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6350A8-3C93-495A-9DAE-7902EB68B117}" type="datetimeFigureOut">
              <a:rPr lang="ru-RU" smtClean="0"/>
              <a:pPr/>
              <a:t>08.04.2025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F0B73A-58F9-4330-8DEE-B6D21A8B1092}" type="slidenum">
              <a:rPr lang="ru-RU" smtClean="0"/>
              <a:pPr/>
              <a:t>‹#›</a:t>
            </a:fld>
            <a:endParaRPr lang="ru-RU"/>
          </a:p>
        </p:txBody>
      </p:sp>
    </p:spTree>
    <p:extLst>
      <p:ext uri="{BB962C8B-B14F-4D97-AF65-F5344CB8AC3E}">
        <p14:creationId xmlns:p14="http://schemas.microsoft.com/office/powerpoint/2010/main" val="815532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8A9D991-1933-4392-B4B0-E311BC958C66}" type="datetimeFigureOut">
              <a:rPr lang="ru-RU" smtClean="0"/>
              <a:pPr/>
              <a:t>08.04.2025</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E3193BE0-19D2-4B40-B251-1F75F25EA95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3193BE0-19D2-4B40-B251-1F75F25EA958}"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3193BE0-19D2-4B40-B251-1F75F25EA958}"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A9D991-1933-4392-B4B0-E311BC958C66}" type="datetimeFigureOut">
              <a:rPr lang="ru-RU" smtClean="0"/>
              <a:pPr/>
              <a:t>08.04.2025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3193BE0-19D2-4B40-B251-1F75F25EA95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08A9D991-1933-4392-B4B0-E311BC958C66}" type="datetimeFigureOut">
              <a:rPr lang="ru-RU" smtClean="0"/>
              <a:pPr/>
              <a:t>08.04.2025</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E3193BE0-19D2-4B40-B251-1F75F25EA95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08A9D991-1933-4392-B4B0-E311BC958C66}" type="datetimeFigureOut">
              <a:rPr lang="ru-RU" smtClean="0"/>
              <a:pPr/>
              <a:t>08.04.2025</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E3193BE0-19D2-4B40-B251-1F75F25EA95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08A9D991-1933-4392-B4B0-E311BC958C66}" type="datetimeFigureOut">
              <a:rPr lang="ru-RU" smtClean="0"/>
              <a:pPr/>
              <a:t>08.04.2025</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E3193BE0-19D2-4B40-B251-1F75F25EA95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5.png"/><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5.png"/><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5.png"/><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5.png"/><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034682"/>
          </a:xfrm>
        </p:spPr>
        <p:txBody>
          <a:bodyPr>
            <a:normAutofit fontScale="90000"/>
          </a:bodyPr>
          <a:lstStyle/>
          <a:p>
            <a:r>
              <a:rPr lang="ru-RU" sz="3600" b="1" dirty="0" smtClean="0">
                <a:solidFill>
                  <a:schemeClr val="tx1"/>
                </a:solidFill>
                <a:latin typeface="Georgia" pitchFamily="18" charset="0"/>
              </a:rPr>
              <a:t/>
            </a:r>
            <a:br>
              <a:rPr lang="ru-RU" sz="3600" b="1" dirty="0" smtClean="0">
                <a:solidFill>
                  <a:schemeClr val="tx1"/>
                </a:solidFill>
                <a:latin typeface="Georgia" pitchFamily="18" charset="0"/>
              </a:rPr>
            </a:br>
            <a:r>
              <a:rPr lang="ru-RU" sz="3600" b="1" dirty="0" smtClean="0">
                <a:solidFill>
                  <a:schemeClr val="tx1"/>
                </a:solidFill>
                <a:latin typeface="Georgia" pitchFamily="18" charset="0"/>
              </a:rPr>
              <a:t/>
            </a:r>
            <a:br>
              <a:rPr lang="ru-RU" sz="3600" b="1" dirty="0" smtClean="0">
                <a:solidFill>
                  <a:schemeClr val="tx1"/>
                </a:solidFill>
                <a:latin typeface="Georgia" pitchFamily="18" charset="0"/>
              </a:rPr>
            </a:br>
            <a:r>
              <a:rPr lang="ru-RU" sz="3600" b="1" dirty="0" smtClean="0">
                <a:solidFill>
                  <a:schemeClr val="tx1"/>
                </a:solidFill>
                <a:latin typeface="Georgia" pitchFamily="18" charset="0"/>
              </a:rPr>
              <a:t/>
            </a:r>
            <a:br>
              <a:rPr lang="ru-RU" sz="3600" b="1" dirty="0" smtClean="0">
                <a:solidFill>
                  <a:schemeClr val="tx1"/>
                </a:solidFill>
                <a:latin typeface="Georgia" pitchFamily="18" charset="0"/>
              </a:rPr>
            </a:br>
            <a:r>
              <a:rPr lang="ru-RU" sz="3600" b="1" dirty="0" smtClean="0">
                <a:latin typeface="Georgia" pitchFamily="18" charset="0"/>
              </a:rPr>
              <a:t/>
            </a:r>
            <a:br>
              <a:rPr lang="ru-RU" sz="3600" b="1" dirty="0" smtClean="0">
                <a:latin typeface="Georgia" pitchFamily="18" charset="0"/>
              </a:rPr>
            </a:br>
            <a:r>
              <a:rPr lang="ru-RU" sz="3600" b="1" dirty="0" smtClean="0">
                <a:latin typeface="Georgia" pitchFamily="18" charset="0"/>
              </a:rPr>
              <a:t>Информация для граждан об исполнении б</a:t>
            </a:r>
            <a:r>
              <a:rPr lang="ru-RU" sz="3800" b="1" dirty="0" smtClean="0">
                <a:solidFill>
                  <a:schemeClr val="tx1"/>
                </a:solidFill>
                <a:latin typeface="Georgia" pitchFamily="18" charset="0"/>
              </a:rPr>
              <a:t>юджета муниципального образования «Озерское сельское поселение» </a:t>
            </a:r>
            <a:r>
              <a:rPr lang="ru-RU" sz="3800" b="1" dirty="0" err="1" smtClean="0">
                <a:solidFill>
                  <a:schemeClr val="tx1"/>
                </a:solidFill>
                <a:latin typeface="Georgia" pitchFamily="18" charset="0"/>
              </a:rPr>
              <a:t>Чердаклинского</a:t>
            </a:r>
            <a:r>
              <a:rPr lang="ru-RU" sz="3800" b="1" dirty="0" smtClean="0">
                <a:solidFill>
                  <a:schemeClr val="tx1"/>
                </a:solidFill>
                <a:latin typeface="Georgia" pitchFamily="18" charset="0"/>
              </a:rPr>
              <a:t> района Ульяновской области за 2024</a:t>
            </a:r>
            <a:br>
              <a:rPr lang="ru-RU" sz="3800" b="1" dirty="0" smtClean="0">
                <a:solidFill>
                  <a:schemeClr val="tx1"/>
                </a:solidFill>
                <a:latin typeface="Georgia" pitchFamily="18" charset="0"/>
              </a:rPr>
            </a:br>
            <a:r>
              <a:rPr lang="ru-RU" sz="3800" b="1" dirty="0" smtClean="0">
                <a:solidFill>
                  <a:schemeClr val="tx1"/>
                </a:solidFill>
                <a:latin typeface="Georgia" pitchFamily="18" charset="0"/>
              </a:rPr>
              <a:t> год </a:t>
            </a:r>
            <a:r>
              <a:rPr lang="ru-RU" sz="3600" b="1" dirty="0" smtClean="0">
                <a:solidFill>
                  <a:schemeClr val="tx1"/>
                </a:solidFill>
                <a:latin typeface="Georgia" pitchFamily="18" charset="0"/>
              </a:rPr>
              <a:t/>
            </a:r>
            <a:br>
              <a:rPr lang="ru-RU" sz="3600" b="1" dirty="0" smtClean="0">
                <a:solidFill>
                  <a:schemeClr val="tx1"/>
                </a:solidFill>
                <a:latin typeface="Georgia" pitchFamily="18" charset="0"/>
              </a:rPr>
            </a:br>
            <a:r>
              <a:rPr lang="ru-RU" sz="3600" b="1" dirty="0">
                <a:latin typeface="Georgia" pitchFamily="18" charset="0"/>
              </a:rPr>
              <a:t/>
            </a:r>
            <a:br>
              <a:rPr lang="ru-RU" sz="3600" b="1" dirty="0">
                <a:latin typeface="Georgia" pitchFamily="18" charset="0"/>
              </a:rPr>
            </a:br>
            <a:r>
              <a:rPr lang="ru-RU" sz="3600" b="1" dirty="0" smtClean="0"/>
              <a:t/>
            </a:r>
            <a:br>
              <a:rPr lang="ru-RU" sz="3600" b="1" dirty="0" smtClean="0"/>
            </a:br>
            <a:r>
              <a:rPr lang="ru-RU" sz="3600" b="1" dirty="0" smtClean="0">
                <a:latin typeface="Georgia" pitchFamily="18" charset="0"/>
              </a:rPr>
              <a:t/>
            </a:r>
            <a:br>
              <a:rPr lang="ru-RU" sz="3600" b="1" dirty="0" smtClean="0">
                <a:latin typeface="Georgia" pitchFamily="18" charset="0"/>
              </a:rPr>
            </a:br>
            <a:r>
              <a:rPr lang="ru-RU" sz="3600" b="1" dirty="0" smtClean="0">
                <a:solidFill>
                  <a:schemeClr val="tx1"/>
                </a:solidFill>
                <a:latin typeface="Georgia" pitchFamily="18" charset="0"/>
              </a:rPr>
              <a:t/>
            </a:r>
            <a:br>
              <a:rPr lang="ru-RU" sz="3600" b="1" dirty="0" smtClean="0">
                <a:solidFill>
                  <a:schemeClr val="tx1"/>
                </a:solidFill>
                <a:latin typeface="Georgia" pitchFamily="18" charset="0"/>
              </a:rPr>
            </a:br>
            <a:endParaRPr lang="ru-RU" sz="3600" dirty="0">
              <a:latin typeface="Georgia" pitchFamily="18" charset="0"/>
            </a:endParaRPr>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370"/>
            <a:ext cx="1333500" cy="164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4780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548680"/>
            <a:ext cx="7632848"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2549127368"/>
              </p:ext>
            </p:extLst>
          </p:nvPr>
        </p:nvGraphicFramePr>
        <p:xfrm>
          <a:off x="755576" y="548680"/>
          <a:ext cx="7632848" cy="576064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4"/>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2680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632847"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2156965021"/>
              </p:ext>
            </p:extLst>
          </p:nvPr>
        </p:nvGraphicFramePr>
        <p:xfrm>
          <a:off x="755576" y="620688"/>
          <a:ext cx="7632848" cy="5688632"/>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9" y="-11013"/>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7425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76863"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3045008183"/>
              </p:ext>
            </p:extLst>
          </p:nvPr>
        </p:nvGraphicFramePr>
        <p:xfrm>
          <a:off x="683568" y="548680"/>
          <a:ext cx="7776864" cy="5704408"/>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0309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76864"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3060964205"/>
              </p:ext>
            </p:extLst>
          </p:nvPr>
        </p:nvGraphicFramePr>
        <p:xfrm>
          <a:off x="683568" y="548680"/>
          <a:ext cx="7776864" cy="5704408"/>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3229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704855"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2152476431"/>
              </p:ext>
            </p:extLst>
          </p:nvPr>
        </p:nvGraphicFramePr>
        <p:xfrm>
          <a:off x="755576" y="548680"/>
          <a:ext cx="7704856" cy="576064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511"/>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3484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704855" cy="5760640"/>
          </a:xfrm>
        </p:spPr>
        <p:txBody>
          <a:bodyPr/>
          <a:lstStyle/>
          <a:p>
            <a:endParaRPr lang="ru-RU" dirty="0"/>
          </a:p>
        </p:txBody>
      </p:sp>
      <p:graphicFrame>
        <p:nvGraphicFramePr>
          <p:cNvPr id="3" name="Диаграмма 2"/>
          <p:cNvGraphicFramePr/>
          <p:nvPr>
            <p:extLst>
              <p:ext uri="{D42A27DB-BD31-4B8C-83A1-F6EECF244321}">
                <p14:modId xmlns:p14="http://schemas.microsoft.com/office/powerpoint/2010/main" val="2275790505"/>
              </p:ext>
            </p:extLst>
          </p:nvPr>
        </p:nvGraphicFramePr>
        <p:xfrm>
          <a:off x="683568" y="548680"/>
          <a:ext cx="7776864" cy="576064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8"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2025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548680"/>
            <a:ext cx="7704856" cy="1152128"/>
          </a:xfrm>
        </p:spPr>
        <p:txBody>
          <a:bodyPr>
            <a:noAutofit/>
          </a:bodyPr>
          <a:lstStyle/>
          <a:p>
            <a:r>
              <a:rPr lang="ru-RU" sz="1600" b="1" dirty="0"/>
              <a:t>ДОЛЯ ПРОТЯЖЁННОСТИ АВТОМОБИЛЬНЫХ ДОРОГ ОБЩЕГО ПОЛЬЗОВАНИЯ, НЕ ОТВЕЧАЮЩИХ НОРМАТИВНЫМ ТРЕБОВАНИЯМ В ОБЩЕЙ ПРОТЯЖЁННОСТИ АВТОМОБИЛЬНЫХ ДОРОГ ОБЩЕГО ПОЛЬЗОВАНИЯ МУНИЦИПАЛЬНОГО ЗНАЧЕНИЯ, %</a:t>
            </a:r>
            <a:endParaRPr lang="ru-RU" sz="1600" dirty="0"/>
          </a:p>
        </p:txBody>
      </p:sp>
      <p:graphicFrame>
        <p:nvGraphicFramePr>
          <p:cNvPr id="3" name="Диаграмма 2"/>
          <p:cNvGraphicFramePr/>
          <p:nvPr>
            <p:extLst>
              <p:ext uri="{D42A27DB-BD31-4B8C-83A1-F6EECF244321}">
                <p14:modId xmlns:p14="http://schemas.microsoft.com/office/powerpoint/2010/main" val="1751255612"/>
              </p:ext>
            </p:extLst>
          </p:nvPr>
        </p:nvGraphicFramePr>
        <p:xfrm>
          <a:off x="755576" y="1628800"/>
          <a:ext cx="7704856" cy="4608512"/>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 y="0"/>
            <a:ext cx="864096"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5854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01837408"/>
              </p:ext>
            </p:extLst>
          </p:nvPr>
        </p:nvGraphicFramePr>
        <p:xfrm>
          <a:off x="755576" y="548680"/>
          <a:ext cx="7632847"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192"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5132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704855" cy="5760640"/>
          </a:xfrm>
        </p:spPr>
        <p:txBody>
          <a:bodyPr anchor="t">
            <a:normAutofit/>
          </a:bodyPr>
          <a:lstStyle/>
          <a:p>
            <a:r>
              <a:rPr lang="ru-RU" sz="2000" b="1" dirty="0" smtClean="0"/>
              <a:t>ПАРАМЕТРЫ МЕСТНОГО БЮДЖЕТА ОЗЕРСКОГО  СЕЛЬСКОГО ПОСЕЛЕНИЯ </a:t>
            </a:r>
            <a:r>
              <a:rPr lang="ru-RU" sz="2000" b="1" dirty="0"/>
              <a:t>З</a:t>
            </a:r>
            <a:r>
              <a:rPr lang="ru-RU" sz="2000" b="1" dirty="0" smtClean="0"/>
              <a:t>А  </a:t>
            </a:r>
            <a:r>
              <a:rPr lang="ru-RU" sz="2000" b="1" dirty="0" smtClean="0">
                <a:latin typeface="Book Antiqua" pitchFamily="18" charset="0"/>
                <a:ea typeface="Batang" pitchFamily="18" charset="-127"/>
              </a:rPr>
              <a:t>2023-2024</a:t>
            </a:r>
            <a:r>
              <a:rPr lang="ru-RU" sz="2000" b="1" dirty="0" smtClean="0"/>
              <a:t> ГОДЫ, </a:t>
            </a:r>
            <a:br>
              <a:rPr lang="ru-RU" sz="2000" b="1" dirty="0" smtClean="0"/>
            </a:br>
            <a:r>
              <a:rPr lang="ru-RU" sz="2000" b="1" dirty="0" smtClean="0"/>
              <a:t>тыс. рублей</a:t>
            </a:r>
            <a:r>
              <a:rPr lang="ru-RU" sz="2000" dirty="0" smtClean="0"/>
              <a:t/>
            </a:r>
            <a:br>
              <a:rPr lang="ru-RU" sz="2000" dirty="0" smtClean="0"/>
            </a:br>
            <a:r>
              <a:rPr lang="ru-RU" sz="1800" dirty="0"/>
              <a:t/>
            </a:r>
            <a:br>
              <a:rPr lang="ru-RU" sz="1800" dirty="0"/>
            </a:br>
            <a:endParaRPr lang="ru-RU" sz="1800" dirty="0"/>
          </a:p>
        </p:txBody>
      </p:sp>
      <p:graphicFrame>
        <p:nvGraphicFramePr>
          <p:cNvPr id="3" name="Таблица 2"/>
          <p:cNvGraphicFramePr>
            <a:graphicFrameLocks noGrp="1"/>
          </p:cNvGraphicFramePr>
          <p:nvPr>
            <p:extLst>
              <p:ext uri="{D42A27DB-BD31-4B8C-83A1-F6EECF244321}">
                <p14:modId xmlns:p14="http://schemas.microsoft.com/office/powerpoint/2010/main" val="1647220974"/>
              </p:ext>
            </p:extLst>
          </p:nvPr>
        </p:nvGraphicFramePr>
        <p:xfrm>
          <a:off x="785785" y="1571610"/>
          <a:ext cx="7572429" cy="4429160"/>
        </p:xfrm>
        <a:graphic>
          <a:graphicData uri="http://schemas.openxmlformats.org/drawingml/2006/table">
            <a:tbl>
              <a:tblPr firstRow="1" bandRow="1">
                <a:tableStyleId>{21E4AEA4-8DFA-4A89-87EB-49C32662AFE0}</a:tableStyleId>
              </a:tblPr>
              <a:tblGrid>
                <a:gridCol w="1603573">
                  <a:extLst>
                    <a:ext uri="{9D8B030D-6E8A-4147-A177-3AD203B41FA5}">
                      <a16:colId xmlns:a16="http://schemas.microsoft.com/office/drawing/2014/main" val="20000"/>
                    </a:ext>
                  </a:extLst>
                </a:gridCol>
                <a:gridCol w="1870836">
                  <a:extLst>
                    <a:ext uri="{9D8B030D-6E8A-4147-A177-3AD203B41FA5}">
                      <a16:colId xmlns:a16="http://schemas.microsoft.com/office/drawing/2014/main" val="20001"/>
                    </a:ext>
                  </a:extLst>
                </a:gridCol>
                <a:gridCol w="2227185">
                  <a:extLst>
                    <a:ext uri="{9D8B030D-6E8A-4147-A177-3AD203B41FA5}">
                      <a16:colId xmlns:a16="http://schemas.microsoft.com/office/drawing/2014/main" val="20002"/>
                    </a:ext>
                  </a:extLst>
                </a:gridCol>
                <a:gridCol w="1870835">
                  <a:extLst>
                    <a:ext uri="{9D8B030D-6E8A-4147-A177-3AD203B41FA5}">
                      <a16:colId xmlns:a16="http://schemas.microsoft.com/office/drawing/2014/main" val="20003"/>
                    </a:ext>
                  </a:extLst>
                </a:gridCol>
              </a:tblGrid>
              <a:tr h="1107290">
                <a:tc>
                  <a:txBody>
                    <a:bodyPr/>
                    <a:lstStyle/>
                    <a:p>
                      <a:endParaRPr lang="ru-RU" dirty="0"/>
                    </a:p>
                  </a:txBody>
                  <a:tcPr/>
                </a:tc>
                <a:tc>
                  <a:txBody>
                    <a:bodyPr/>
                    <a:lstStyle/>
                    <a:p>
                      <a:pPr algn="ctr"/>
                      <a:r>
                        <a:rPr lang="ru-RU" dirty="0" smtClean="0">
                          <a:latin typeface="+mj-lt"/>
                        </a:rPr>
                        <a:t>2023</a:t>
                      </a:r>
                    </a:p>
                  </a:txBody>
                  <a:tcPr/>
                </a:tc>
                <a:tc>
                  <a:txBody>
                    <a:bodyPr/>
                    <a:lstStyle/>
                    <a:p>
                      <a:pPr algn="ctr"/>
                      <a:r>
                        <a:rPr lang="ru-RU" dirty="0" smtClean="0">
                          <a:latin typeface="+mj-lt"/>
                        </a:rPr>
                        <a:t>2024 год (уточнённый план)</a:t>
                      </a:r>
                      <a:endParaRPr lang="ru-RU" dirty="0">
                        <a:latin typeface="+mj-lt"/>
                      </a:endParaRPr>
                    </a:p>
                  </a:txBody>
                  <a:tcPr/>
                </a:tc>
                <a:tc>
                  <a:txBody>
                    <a:bodyPr/>
                    <a:lstStyle/>
                    <a:p>
                      <a:pPr algn="ctr"/>
                      <a:r>
                        <a:rPr lang="ru-RU" dirty="0" smtClean="0">
                          <a:latin typeface="+mj-lt"/>
                        </a:rPr>
                        <a:t>2024</a:t>
                      </a:r>
                    </a:p>
                    <a:p>
                      <a:pPr algn="ctr"/>
                      <a:r>
                        <a:rPr lang="ru-RU" dirty="0" smtClean="0">
                          <a:latin typeface="+mj-lt"/>
                        </a:rPr>
                        <a:t> год </a:t>
                      </a:r>
                    </a:p>
                    <a:p>
                      <a:pPr algn="ctr"/>
                      <a:r>
                        <a:rPr lang="ru-RU" dirty="0" smtClean="0">
                          <a:latin typeface="+mj-lt"/>
                        </a:rPr>
                        <a:t>(факт)</a:t>
                      </a:r>
                      <a:endParaRPr lang="ru-RU" dirty="0">
                        <a:latin typeface="+mj-lt"/>
                      </a:endParaRPr>
                    </a:p>
                  </a:txBody>
                  <a:tcPr/>
                </a:tc>
                <a:extLst>
                  <a:ext uri="{0D108BD9-81ED-4DB2-BD59-A6C34878D82A}">
                    <a16:rowId xmlns:a16="http://schemas.microsoft.com/office/drawing/2014/main" val="10000"/>
                  </a:ext>
                </a:extLst>
              </a:tr>
              <a:tr h="1107290">
                <a:tc>
                  <a:txBody>
                    <a:bodyPr/>
                    <a:lstStyle/>
                    <a:p>
                      <a:pPr algn="ctr"/>
                      <a:r>
                        <a:rPr lang="ru-RU" dirty="0" smtClean="0"/>
                        <a:t>Доходы</a:t>
                      </a:r>
                      <a:endParaRPr lang="ru-RU" dirty="0"/>
                    </a:p>
                  </a:txBody>
                  <a:tcPr anchor="ctr"/>
                </a:tc>
                <a:tc>
                  <a:txBody>
                    <a:bodyPr/>
                    <a:lstStyle/>
                    <a:p>
                      <a:pPr algn="ctr"/>
                      <a:r>
                        <a:rPr lang="ru-RU" dirty="0" smtClean="0"/>
                        <a:t>17092,4</a:t>
                      </a:r>
                    </a:p>
                  </a:txBody>
                  <a:tcPr anchor="ctr"/>
                </a:tc>
                <a:tc>
                  <a:txBody>
                    <a:bodyPr/>
                    <a:lstStyle/>
                    <a:p>
                      <a:pPr algn="ctr"/>
                      <a:r>
                        <a:rPr lang="ru-RU" dirty="0" smtClean="0"/>
                        <a:t>13723,4</a:t>
                      </a:r>
                      <a:endParaRPr lang="ru-RU" dirty="0"/>
                    </a:p>
                  </a:txBody>
                  <a:tcPr anchor="ctr"/>
                </a:tc>
                <a:tc>
                  <a:txBody>
                    <a:bodyPr/>
                    <a:lstStyle/>
                    <a:p>
                      <a:pPr algn="ctr"/>
                      <a:r>
                        <a:rPr lang="ru-RU" dirty="0" smtClean="0"/>
                        <a:t>11114,5</a:t>
                      </a:r>
                    </a:p>
                  </a:txBody>
                  <a:tcPr anchor="ctr"/>
                </a:tc>
                <a:extLst>
                  <a:ext uri="{0D108BD9-81ED-4DB2-BD59-A6C34878D82A}">
                    <a16:rowId xmlns:a16="http://schemas.microsoft.com/office/drawing/2014/main" val="10001"/>
                  </a:ext>
                </a:extLst>
              </a:tr>
              <a:tr h="1107290">
                <a:tc>
                  <a:txBody>
                    <a:bodyPr/>
                    <a:lstStyle/>
                    <a:p>
                      <a:pPr algn="ctr"/>
                      <a:r>
                        <a:rPr lang="ru-RU" dirty="0" smtClean="0"/>
                        <a:t>Расходы</a:t>
                      </a:r>
                      <a:endParaRPr lang="ru-RU" dirty="0"/>
                    </a:p>
                  </a:txBody>
                  <a:tcPr anchor="ctr"/>
                </a:tc>
                <a:tc>
                  <a:txBody>
                    <a:bodyPr/>
                    <a:lstStyle/>
                    <a:p>
                      <a:pPr algn="ctr"/>
                      <a:r>
                        <a:rPr lang="ru-RU" dirty="0" smtClean="0"/>
                        <a:t>18596,8</a:t>
                      </a:r>
                    </a:p>
                  </a:txBody>
                  <a:tcPr anchor="ctr"/>
                </a:tc>
                <a:tc>
                  <a:txBody>
                    <a:bodyPr/>
                    <a:lstStyle/>
                    <a:p>
                      <a:pPr algn="ctr"/>
                      <a:r>
                        <a:rPr lang="ru-RU" dirty="0" smtClean="0"/>
                        <a:t>16784,9</a:t>
                      </a:r>
                      <a:endParaRPr lang="ru-RU" dirty="0"/>
                    </a:p>
                  </a:txBody>
                  <a:tcPr anchor="ctr"/>
                </a:tc>
                <a:tc>
                  <a:txBody>
                    <a:bodyPr/>
                    <a:lstStyle/>
                    <a:p>
                      <a:pPr algn="ctr"/>
                      <a:r>
                        <a:rPr lang="ru-RU" dirty="0" smtClean="0"/>
                        <a:t>13548,0</a:t>
                      </a:r>
                    </a:p>
                  </a:txBody>
                  <a:tcPr anchor="ctr"/>
                </a:tc>
                <a:extLst>
                  <a:ext uri="{0D108BD9-81ED-4DB2-BD59-A6C34878D82A}">
                    <a16:rowId xmlns:a16="http://schemas.microsoft.com/office/drawing/2014/main" val="10002"/>
                  </a:ext>
                </a:extLst>
              </a:tr>
              <a:tr h="1107290">
                <a:tc>
                  <a:txBody>
                    <a:bodyPr/>
                    <a:lstStyle/>
                    <a:p>
                      <a:pPr algn="ctr"/>
                      <a:r>
                        <a:rPr lang="ru-RU" dirty="0" smtClean="0"/>
                        <a:t>Дефицит/профицит</a:t>
                      </a:r>
                      <a:r>
                        <a:rPr lang="ru-RU" baseline="0" dirty="0" smtClean="0"/>
                        <a:t> (-/+)</a:t>
                      </a:r>
                      <a:endParaRPr lang="ru-RU" dirty="0"/>
                    </a:p>
                  </a:txBody>
                  <a:tcPr anchor="ctr"/>
                </a:tc>
                <a:tc>
                  <a:txBody>
                    <a:bodyPr/>
                    <a:lstStyle/>
                    <a:p>
                      <a:pPr algn="ctr"/>
                      <a:r>
                        <a:rPr lang="ru-RU" dirty="0" smtClean="0"/>
                        <a:t>-1504,4</a:t>
                      </a:r>
                      <a:endParaRPr lang="ru-RU" dirty="0"/>
                    </a:p>
                  </a:txBody>
                  <a:tcPr anchor="ctr"/>
                </a:tc>
                <a:tc>
                  <a:txBody>
                    <a:bodyPr/>
                    <a:lstStyle/>
                    <a:p>
                      <a:pPr algn="ctr"/>
                      <a:r>
                        <a:rPr lang="ru-RU" dirty="0" smtClean="0"/>
                        <a:t>-3061,5</a:t>
                      </a:r>
                      <a:endParaRPr lang="ru-RU" dirty="0"/>
                    </a:p>
                  </a:txBody>
                  <a:tcPr anchor="ctr"/>
                </a:tc>
                <a:tc>
                  <a:txBody>
                    <a:bodyPr/>
                    <a:lstStyle/>
                    <a:p>
                      <a:pPr algn="ctr"/>
                      <a:r>
                        <a:rPr lang="ru-RU" dirty="0" smtClean="0"/>
                        <a:t>-2433,5</a:t>
                      </a:r>
                      <a:endParaRPr lang="ru-RU" dirty="0"/>
                    </a:p>
                  </a:txBody>
                  <a:tcPr anchor="ctr"/>
                </a:tc>
                <a:extLst>
                  <a:ext uri="{0D108BD9-81ED-4DB2-BD59-A6C34878D82A}">
                    <a16:rowId xmlns:a16="http://schemas.microsoft.com/office/drawing/2014/main" val="10003"/>
                  </a:ext>
                </a:extLst>
              </a:tr>
            </a:tbl>
          </a:graphicData>
        </a:graphic>
      </p:graphicFrame>
      <p:pic>
        <p:nvPicPr>
          <p:cNvPr id="4"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70451" cy="133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199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620689"/>
            <a:ext cx="7632847" cy="1008112"/>
          </a:xfrm>
        </p:spPr>
        <p:txBody>
          <a:bodyPr>
            <a:noAutofit/>
          </a:bodyPr>
          <a:lstStyle/>
          <a:p>
            <a:r>
              <a:rPr lang="ru-RU" sz="1800" b="1" dirty="0" smtClean="0"/>
              <a:t>ОБЪЁМ ДОХОДОВ И РАСХОДОВ МЕСТНОГО БЮДЖЕТА ОЗЕРСКОГО СЕЛЬСКОГО ПОСЕЛЕНИЯ В РАСЧЁТЕ НА </a:t>
            </a:r>
            <a:r>
              <a:rPr lang="ru-RU" sz="1800" b="1" dirty="0" smtClean="0">
                <a:latin typeface="Book Antiqua" pitchFamily="18" charset="0"/>
                <a:ea typeface="Batang" pitchFamily="18" charset="-127"/>
              </a:rPr>
              <a:t>1</a:t>
            </a:r>
            <a:r>
              <a:rPr lang="ru-RU" sz="1800" b="1" dirty="0" smtClean="0"/>
              <a:t> ЖИТЕЛЯ, тыс. рублей </a:t>
            </a:r>
            <a:endParaRPr lang="ru-RU" sz="1800" b="1" dirty="0"/>
          </a:p>
        </p:txBody>
      </p:sp>
      <p:graphicFrame>
        <p:nvGraphicFramePr>
          <p:cNvPr id="3" name="Диаграмма 2"/>
          <p:cNvGraphicFramePr/>
          <p:nvPr>
            <p:extLst>
              <p:ext uri="{D42A27DB-BD31-4B8C-83A1-F6EECF244321}">
                <p14:modId xmlns:p14="http://schemas.microsoft.com/office/powerpoint/2010/main" val="884335602"/>
              </p:ext>
            </p:extLst>
          </p:nvPr>
        </p:nvGraphicFramePr>
        <p:xfrm>
          <a:off x="755576" y="1700808"/>
          <a:ext cx="7704856" cy="4608512"/>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51" y="11896"/>
            <a:ext cx="911349" cy="1139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10991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720187519"/>
              </p:ext>
            </p:extLst>
          </p:nvPr>
        </p:nvGraphicFramePr>
        <p:xfrm>
          <a:off x="683568" y="274638"/>
          <a:ext cx="7776864" cy="6394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36" y="116632"/>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7596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228413118"/>
              </p:ext>
            </p:extLst>
          </p:nvPr>
        </p:nvGraphicFramePr>
        <p:xfrm>
          <a:off x="755577" y="548680"/>
          <a:ext cx="763284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009769" cy="126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7860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548680"/>
            <a:ext cx="7632848" cy="5760640"/>
          </a:xfrm>
        </p:spPr>
        <p:txBody>
          <a:bodyPr>
            <a:normAutofit/>
          </a:bodyPr>
          <a:lstStyle/>
          <a:p>
            <a:pPr algn="l">
              <a:lnSpc>
                <a:spcPct val="80000"/>
              </a:lnSpc>
              <a:tabLst>
                <a:tab pos="457200" algn="l"/>
              </a:tabLst>
            </a:pPr>
            <a:r>
              <a:rPr lang="ru-RU" sz="1800" b="1" dirty="0" smtClean="0">
                <a:solidFill>
                  <a:srgbClr val="C00000"/>
                </a:solidFill>
                <a:latin typeface="Constantia" pitchFamily="18" charset="0"/>
                <a:cs typeface="Times New Roman" pitchFamily="18" charset="0"/>
              </a:rPr>
              <a:t>    План </a:t>
            </a:r>
            <a:r>
              <a:rPr lang="ru-RU" sz="1800" b="1" dirty="0">
                <a:solidFill>
                  <a:srgbClr val="C00000"/>
                </a:solidFill>
                <a:latin typeface="Constantia" pitchFamily="18" charset="0"/>
                <a:cs typeface="Times New Roman" pitchFamily="18" charset="0"/>
              </a:rPr>
              <a:t>поступления доходов</a:t>
            </a:r>
            <a:r>
              <a:rPr lang="ru-RU" sz="1800" dirty="0">
                <a:latin typeface="Constantia" pitchFamily="18" charset="0"/>
                <a:cs typeface="Times New Roman" pitchFamily="18" charset="0"/>
              </a:rPr>
              <a:t> в бюджет муниципального образования </a:t>
            </a:r>
            <a:r>
              <a:rPr lang="ru-RU" sz="1800" dirty="0" smtClean="0">
                <a:latin typeface="Constantia" pitchFamily="18" charset="0"/>
                <a:cs typeface="Times New Roman" pitchFamily="18" charset="0"/>
              </a:rPr>
              <a:t>«Озерское сельское поселение» </a:t>
            </a:r>
            <a:r>
              <a:rPr lang="ru-RU" sz="1800" dirty="0">
                <a:latin typeface="Constantia" pitchFamily="18" charset="0"/>
                <a:cs typeface="Times New Roman" pitchFamily="18" charset="0"/>
              </a:rPr>
              <a:t>на </a:t>
            </a:r>
            <a:r>
              <a:rPr lang="ru-RU" sz="1800" dirty="0" smtClean="0">
                <a:latin typeface="Constantia" pitchFamily="18" charset="0"/>
                <a:cs typeface="Times New Roman" pitchFamily="18" charset="0"/>
              </a:rPr>
              <a:t>2024 </a:t>
            </a:r>
            <a:r>
              <a:rPr lang="ru-RU" sz="1800" dirty="0">
                <a:latin typeface="Constantia" pitchFamily="18" charset="0"/>
                <a:cs typeface="Times New Roman" pitchFamily="18" charset="0"/>
              </a:rPr>
              <a:t>год был сформирован на основе положений Бюджетного кодекса Российской Федерации, действующего в настоящее время налогового законодательства Российской Федерации, законодательства Ульяновской области и нормативно-правовых актов муниципального образования </a:t>
            </a:r>
            <a:r>
              <a:rPr lang="ru-RU" sz="1800" dirty="0" smtClean="0">
                <a:latin typeface="Constantia" pitchFamily="18" charset="0"/>
                <a:cs typeface="Times New Roman" pitchFamily="18" charset="0"/>
              </a:rPr>
              <a:t>«Озерское сельское поселение». </a:t>
            </a:r>
            <a:br>
              <a:rPr lang="ru-RU" sz="1800" dirty="0" smtClean="0">
                <a:latin typeface="Constantia" pitchFamily="18" charset="0"/>
                <a:cs typeface="Times New Roman" pitchFamily="18" charset="0"/>
              </a:rPr>
            </a:br>
            <a:r>
              <a:rPr lang="ru-RU" sz="1800" dirty="0">
                <a:latin typeface="Constantia" pitchFamily="18" charset="0"/>
                <a:cs typeface="Times New Roman" pitchFamily="18" charset="0"/>
              </a:rPr>
              <a:t/>
            </a:r>
            <a:br>
              <a:rPr lang="ru-RU" sz="1800" dirty="0">
                <a:latin typeface="Constantia" pitchFamily="18" charset="0"/>
                <a:cs typeface="Times New Roman" pitchFamily="18" charset="0"/>
              </a:rPr>
            </a:br>
            <a:r>
              <a:rPr lang="ru-RU" sz="1800" dirty="0" smtClean="0">
                <a:latin typeface="Constantia" pitchFamily="18" charset="0"/>
                <a:cs typeface="Times New Roman" pitchFamily="18" charset="0"/>
              </a:rPr>
              <a:t>    </a:t>
            </a:r>
            <a:r>
              <a:rPr lang="ru-RU" sz="1800" b="1" dirty="0" smtClean="0">
                <a:solidFill>
                  <a:srgbClr val="C00000"/>
                </a:solidFill>
                <a:latin typeface="Constantia" pitchFamily="18" charset="0"/>
                <a:cs typeface="Times New Roman" pitchFamily="18" charset="0"/>
              </a:rPr>
              <a:t>Налоговые </a:t>
            </a:r>
            <a:r>
              <a:rPr lang="ru-RU" sz="1800" b="1" dirty="0">
                <a:solidFill>
                  <a:srgbClr val="C00000"/>
                </a:solidFill>
                <a:latin typeface="Constantia" pitchFamily="18" charset="0"/>
                <a:cs typeface="Times New Roman" pitchFamily="18" charset="0"/>
              </a:rPr>
              <a:t>и неналоговые доходы</a:t>
            </a:r>
            <a:r>
              <a:rPr lang="ru-RU" sz="1800" dirty="0">
                <a:latin typeface="Constantia" pitchFamily="18" charset="0"/>
                <a:cs typeface="Times New Roman" pitchFamily="18" charset="0"/>
              </a:rPr>
              <a:t> бюджета </a:t>
            </a:r>
            <a:r>
              <a:rPr lang="ru-RU" sz="1800" dirty="0" smtClean="0">
                <a:latin typeface="Constantia" pitchFamily="18" charset="0"/>
                <a:cs typeface="Times New Roman" pitchFamily="18" charset="0"/>
              </a:rPr>
              <a:t>на 2024 год планировались в сумме  </a:t>
            </a:r>
            <a:r>
              <a:rPr lang="ru-RU" sz="1800" b="1" dirty="0" smtClean="0">
                <a:latin typeface="Constantia" pitchFamily="18" charset="0"/>
                <a:cs typeface="Times New Roman" pitchFamily="18" charset="0"/>
              </a:rPr>
              <a:t>10342,3</a:t>
            </a:r>
            <a:r>
              <a:rPr lang="ru-RU" sz="1800" dirty="0" smtClean="0">
                <a:latin typeface="Constantia" pitchFamily="18" charset="0"/>
                <a:cs typeface="Times New Roman" pitchFamily="18" charset="0"/>
              </a:rPr>
              <a:t> тыс. рублей, </a:t>
            </a:r>
            <a:r>
              <a:rPr lang="ru-RU" sz="1800" dirty="0">
                <a:latin typeface="Constantia" pitchFamily="18" charset="0"/>
                <a:cs typeface="Times New Roman" pitchFamily="18" charset="0"/>
              </a:rPr>
              <a:t>фактическая сумма  поступлений </a:t>
            </a:r>
            <a:r>
              <a:rPr lang="ru-RU" sz="1800" dirty="0" smtClean="0">
                <a:latin typeface="Constantia" pitchFamily="18" charset="0"/>
                <a:cs typeface="Times New Roman" pitchFamily="18" charset="0"/>
              </a:rPr>
              <a:t>составила </a:t>
            </a:r>
            <a:r>
              <a:rPr lang="ru-RU" sz="1800" b="1" dirty="0" smtClean="0">
                <a:latin typeface="Constantia" pitchFamily="18" charset="0"/>
                <a:cs typeface="Times New Roman" pitchFamily="18" charset="0"/>
              </a:rPr>
              <a:t>8503,1 </a:t>
            </a:r>
            <a:r>
              <a:rPr lang="ru-RU" sz="1800" dirty="0" smtClean="0">
                <a:latin typeface="Constantia" pitchFamily="18" charset="0"/>
                <a:cs typeface="Times New Roman" pitchFamily="18" charset="0"/>
              </a:rPr>
              <a:t>тыс. рублей</a:t>
            </a:r>
            <a:r>
              <a:rPr lang="ru-RU" sz="1800" dirty="0" smtClean="0">
                <a:latin typeface="Constantia" pitchFamily="18" charset="0"/>
                <a:cs typeface="Times New Roman" pitchFamily="18" charset="0"/>
              </a:rPr>
              <a:t>.</a:t>
            </a:r>
            <a:r>
              <a:rPr lang="ru-RU" sz="1800" dirty="0">
                <a:solidFill>
                  <a:srgbClr val="3E3D2D"/>
                </a:solidFill>
                <a:latin typeface="Constantia" pitchFamily="18" charset="0"/>
                <a:cs typeface="Times New Roman" pitchFamily="18" charset="0"/>
              </a:rPr>
              <a:t/>
            </a:r>
            <a:br>
              <a:rPr lang="ru-RU" sz="1800" dirty="0">
                <a:solidFill>
                  <a:srgbClr val="3E3D2D"/>
                </a:solidFill>
                <a:latin typeface="Constantia" pitchFamily="18" charset="0"/>
                <a:cs typeface="Times New Roman" pitchFamily="18" charset="0"/>
              </a:rPr>
            </a:br>
            <a:r>
              <a:rPr lang="ru-RU" sz="1800" dirty="0">
                <a:latin typeface="Constantia" pitchFamily="18" charset="0"/>
                <a:cs typeface="Times New Roman" pitchFamily="18" charset="0"/>
              </a:rPr>
              <a:t/>
            </a:r>
            <a:br>
              <a:rPr lang="ru-RU" sz="1800" dirty="0">
                <a:latin typeface="Constantia" pitchFamily="18" charset="0"/>
                <a:cs typeface="Times New Roman" pitchFamily="18" charset="0"/>
              </a:rPr>
            </a:br>
            <a:r>
              <a:rPr lang="ru-RU" sz="1800" dirty="0" smtClean="0">
                <a:latin typeface="Constantia" pitchFamily="18" charset="0"/>
                <a:cs typeface="Times New Roman" pitchFamily="18" charset="0"/>
              </a:rPr>
              <a:t>    </a:t>
            </a:r>
            <a:r>
              <a:rPr lang="ru-RU" sz="1800" b="1" dirty="0" smtClean="0">
                <a:solidFill>
                  <a:srgbClr val="C00000"/>
                </a:solidFill>
                <a:latin typeface="Constantia" pitchFamily="18" charset="0"/>
                <a:cs typeface="Times New Roman" pitchFamily="18" charset="0"/>
              </a:rPr>
              <a:t>Безвозмездные </a:t>
            </a:r>
            <a:r>
              <a:rPr lang="ru-RU" sz="1800" b="1" dirty="0">
                <a:solidFill>
                  <a:srgbClr val="C00000"/>
                </a:solidFill>
                <a:latin typeface="Constantia" pitchFamily="18" charset="0"/>
                <a:cs typeface="Times New Roman" pitchFamily="18" charset="0"/>
              </a:rPr>
              <a:t>поступления</a:t>
            </a:r>
            <a:r>
              <a:rPr lang="ru-RU" sz="1800" b="1" dirty="0">
                <a:latin typeface="Constantia" pitchFamily="18" charset="0"/>
                <a:cs typeface="Times New Roman" pitchFamily="18" charset="0"/>
              </a:rPr>
              <a:t> </a:t>
            </a:r>
            <a:r>
              <a:rPr lang="ru-RU" sz="1800" dirty="0" smtClean="0">
                <a:latin typeface="Constantia" pitchFamily="18" charset="0"/>
                <a:cs typeface="Times New Roman" pitchFamily="18" charset="0"/>
              </a:rPr>
              <a:t>в бюджет</a:t>
            </a:r>
            <a:r>
              <a:rPr lang="ru-RU" sz="1800" b="1" dirty="0" smtClean="0">
                <a:latin typeface="Constantia" pitchFamily="18" charset="0"/>
                <a:cs typeface="Times New Roman" pitchFamily="18" charset="0"/>
              </a:rPr>
              <a:t> </a:t>
            </a:r>
            <a:r>
              <a:rPr lang="ru-RU" sz="1800" dirty="0" smtClean="0">
                <a:latin typeface="Constantia" pitchFamily="18" charset="0"/>
                <a:cs typeface="Times New Roman" pitchFamily="18" charset="0"/>
              </a:rPr>
              <a:t>на 2024 год планировались </a:t>
            </a:r>
            <a:r>
              <a:rPr lang="ru-RU" sz="1800" dirty="0">
                <a:latin typeface="Constantia" pitchFamily="18" charset="0"/>
                <a:cs typeface="Times New Roman" pitchFamily="18" charset="0"/>
              </a:rPr>
              <a:t>в </a:t>
            </a:r>
            <a:r>
              <a:rPr lang="ru-RU" sz="1800" dirty="0" smtClean="0">
                <a:latin typeface="Constantia" pitchFamily="18" charset="0"/>
                <a:cs typeface="Times New Roman" pitchFamily="18" charset="0"/>
              </a:rPr>
              <a:t>сумме </a:t>
            </a:r>
            <a:r>
              <a:rPr lang="ru-RU" sz="1800" b="1" dirty="0" smtClean="0">
                <a:latin typeface="Constantia" pitchFamily="18" charset="0"/>
                <a:cs typeface="Times New Roman" pitchFamily="18" charset="0"/>
              </a:rPr>
              <a:t>3381,1</a:t>
            </a:r>
            <a:r>
              <a:rPr lang="ru-RU" sz="1800" dirty="0" smtClean="0">
                <a:latin typeface="Constantia" pitchFamily="18" charset="0"/>
                <a:cs typeface="Times New Roman" pitchFamily="18" charset="0"/>
              </a:rPr>
              <a:t> тыс. рублей,  </a:t>
            </a:r>
            <a:r>
              <a:rPr lang="ru-RU" sz="1800" dirty="0">
                <a:latin typeface="Constantia" pitchFamily="18" charset="0"/>
                <a:cs typeface="Times New Roman" pitchFamily="18" charset="0"/>
              </a:rPr>
              <a:t>фактическая сумма  поступлений </a:t>
            </a:r>
            <a:r>
              <a:rPr lang="ru-RU" sz="1800" dirty="0" smtClean="0">
                <a:latin typeface="Constantia" pitchFamily="18" charset="0"/>
                <a:cs typeface="Times New Roman" pitchFamily="18" charset="0"/>
              </a:rPr>
              <a:t>составила  </a:t>
            </a:r>
            <a:r>
              <a:rPr lang="ru-RU" sz="1800" b="1" dirty="0" smtClean="0">
                <a:latin typeface="Constantia" pitchFamily="18" charset="0"/>
                <a:cs typeface="Times New Roman" pitchFamily="18" charset="0"/>
              </a:rPr>
              <a:t>2611,4</a:t>
            </a:r>
            <a:r>
              <a:rPr lang="ru-RU" sz="1800" dirty="0" smtClean="0">
                <a:latin typeface="Constantia" pitchFamily="18" charset="0"/>
                <a:cs typeface="Times New Roman" pitchFamily="18" charset="0"/>
              </a:rPr>
              <a:t> </a:t>
            </a:r>
            <a:r>
              <a:rPr lang="ru-RU" sz="1800" dirty="0">
                <a:latin typeface="Constantia" pitchFamily="18" charset="0"/>
                <a:cs typeface="Times New Roman" pitchFamily="18" charset="0"/>
              </a:rPr>
              <a:t>тыс</a:t>
            </a:r>
            <a:r>
              <a:rPr lang="ru-RU" sz="1800" dirty="0" smtClean="0">
                <a:latin typeface="Constantia" pitchFamily="18" charset="0"/>
                <a:cs typeface="Times New Roman" pitchFamily="18" charset="0"/>
              </a:rPr>
              <a:t>. рублей.</a:t>
            </a:r>
            <a:br>
              <a:rPr lang="ru-RU" sz="1800" dirty="0" smtClean="0">
                <a:latin typeface="Constantia" pitchFamily="18" charset="0"/>
                <a:cs typeface="Times New Roman" pitchFamily="18" charset="0"/>
              </a:rPr>
            </a:br>
            <a:r>
              <a:rPr lang="ru-RU" sz="1800" dirty="0">
                <a:latin typeface="Constantia" pitchFamily="18" charset="0"/>
                <a:cs typeface="Times New Roman" pitchFamily="18" charset="0"/>
              </a:rPr>
              <a:t/>
            </a:r>
            <a:br>
              <a:rPr lang="ru-RU" sz="1800" dirty="0">
                <a:latin typeface="Constantia" pitchFamily="18" charset="0"/>
                <a:cs typeface="Times New Roman" pitchFamily="18" charset="0"/>
              </a:rPr>
            </a:br>
            <a:r>
              <a:rPr lang="ru-RU" sz="1800" dirty="0" smtClean="0">
                <a:latin typeface="Constantia" pitchFamily="18" charset="0"/>
                <a:cs typeface="Times New Roman" pitchFamily="18" charset="0"/>
              </a:rPr>
              <a:t>    </a:t>
            </a:r>
            <a:r>
              <a:rPr lang="ru-RU" sz="1800" b="1" dirty="0" smtClean="0">
                <a:solidFill>
                  <a:srgbClr val="C00000"/>
                </a:solidFill>
                <a:latin typeface="Constantia" pitchFamily="18" charset="0"/>
                <a:cs typeface="Times New Roman" pitchFamily="18" charset="0"/>
              </a:rPr>
              <a:t>Общая </a:t>
            </a:r>
            <a:r>
              <a:rPr lang="ru-RU" sz="1800" b="1" dirty="0">
                <a:solidFill>
                  <a:srgbClr val="C00000"/>
                </a:solidFill>
                <a:latin typeface="Constantia" pitchFamily="18" charset="0"/>
                <a:cs typeface="Times New Roman" pitchFamily="18" charset="0"/>
              </a:rPr>
              <a:t>сумма доходов</a:t>
            </a:r>
            <a:r>
              <a:rPr lang="ru-RU" sz="1800" b="1" dirty="0">
                <a:latin typeface="Constantia" pitchFamily="18" charset="0"/>
                <a:cs typeface="Times New Roman" pitchFamily="18" charset="0"/>
              </a:rPr>
              <a:t> </a:t>
            </a:r>
            <a:r>
              <a:rPr lang="ru-RU" sz="1800" dirty="0">
                <a:latin typeface="Constantia" pitchFamily="18" charset="0"/>
                <a:cs typeface="Times New Roman" pitchFamily="18" charset="0"/>
              </a:rPr>
              <a:t>по бюджету муниципального образования </a:t>
            </a:r>
            <a:r>
              <a:rPr lang="ru-RU" sz="1800" dirty="0" smtClean="0">
                <a:latin typeface="Constantia" pitchFamily="18" charset="0"/>
                <a:cs typeface="Times New Roman" pitchFamily="18" charset="0"/>
              </a:rPr>
              <a:t>«Озерское сельское поселение» </a:t>
            </a:r>
            <a:r>
              <a:rPr lang="ru-RU" sz="1800" dirty="0">
                <a:latin typeface="Constantia" pitchFamily="18" charset="0"/>
                <a:cs typeface="Times New Roman" pitchFamily="18" charset="0"/>
              </a:rPr>
              <a:t>на </a:t>
            </a:r>
            <a:r>
              <a:rPr lang="ru-RU" sz="1800" dirty="0" smtClean="0">
                <a:latin typeface="Constantia" pitchFamily="18" charset="0"/>
                <a:cs typeface="Times New Roman" pitchFamily="18" charset="0"/>
              </a:rPr>
              <a:t>2024 год</a:t>
            </a:r>
            <a:r>
              <a:rPr lang="ru-RU" sz="1800" b="1" dirty="0" smtClean="0">
                <a:latin typeface="Constantia" pitchFamily="18" charset="0"/>
                <a:cs typeface="Times New Roman" pitchFamily="18" charset="0"/>
              </a:rPr>
              <a:t> </a:t>
            </a:r>
            <a:r>
              <a:rPr lang="ru-RU" sz="1800" dirty="0">
                <a:latin typeface="Constantia" pitchFamily="18" charset="0"/>
                <a:cs typeface="Times New Roman" pitchFamily="18" charset="0"/>
              </a:rPr>
              <a:t>планировалась в сумме </a:t>
            </a:r>
            <a:r>
              <a:rPr lang="ru-RU" sz="1800" b="1" dirty="0" smtClean="0">
                <a:latin typeface="Constantia" pitchFamily="18" charset="0"/>
                <a:cs typeface="Times New Roman" pitchFamily="18" charset="0"/>
              </a:rPr>
              <a:t>13723,4 </a:t>
            </a:r>
            <a:r>
              <a:rPr lang="ru-RU" sz="1800" dirty="0">
                <a:latin typeface="Constantia" pitchFamily="18" charset="0"/>
                <a:cs typeface="Times New Roman" pitchFamily="18" charset="0"/>
              </a:rPr>
              <a:t>тыс</a:t>
            </a:r>
            <a:r>
              <a:rPr lang="ru-RU" sz="1800" dirty="0" smtClean="0">
                <a:latin typeface="Constantia" pitchFamily="18" charset="0"/>
                <a:cs typeface="Times New Roman" pitchFamily="18" charset="0"/>
              </a:rPr>
              <a:t>. рублей, </a:t>
            </a:r>
            <a:r>
              <a:rPr lang="ru-RU" sz="1800" dirty="0">
                <a:latin typeface="Constantia" pitchFamily="18" charset="0"/>
                <a:cs typeface="Times New Roman" pitchFamily="18" charset="0"/>
              </a:rPr>
              <a:t>фактическая сумма  поступлений </a:t>
            </a:r>
            <a:r>
              <a:rPr lang="ru-RU" sz="1800" dirty="0" smtClean="0">
                <a:latin typeface="Constantia" pitchFamily="18" charset="0"/>
                <a:cs typeface="Times New Roman" pitchFamily="18" charset="0"/>
              </a:rPr>
              <a:t>составила  </a:t>
            </a:r>
            <a:r>
              <a:rPr lang="ru-RU" sz="1800" b="1" dirty="0" smtClean="0">
                <a:latin typeface="Constantia" pitchFamily="18" charset="0"/>
                <a:cs typeface="Times New Roman" pitchFamily="18" charset="0"/>
              </a:rPr>
              <a:t>11114,5 </a:t>
            </a:r>
            <a:r>
              <a:rPr lang="ru-RU" sz="1800" dirty="0" smtClean="0">
                <a:latin typeface="Constantia" pitchFamily="18" charset="0"/>
                <a:cs typeface="Times New Roman" pitchFamily="18" charset="0"/>
              </a:rPr>
              <a:t>тыс. рублей.</a:t>
            </a:r>
            <a:r>
              <a:rPr lang="ru-RU" sz="1800" dirty="0">
                <a:latin typeface="Constantia" pitchFamily="18" charset="0"/>
                <a:cs typeface="Times New Roman" pitchFamily="18" charset="0"/>
              </a:rPr>
              <a:t/>
            </a:r>
            <a:br>
              <a:rPr lang="ru-RU" sz="1800" dirty="0">
                <a:latin typeface="Constantia" pitchFamily="18" charset="0"/>
                <a:cs typeface="Times New Roman" pitchFamily="18" charset="0"/>
              </a:rPr>
            </a:br>
            <a:endParaRPr lang="ru-RU" sz="1800" dirty="0">
              <a:latin typeface="Constantia" pitchFamily="18" charset="0"/>
            </a:endParaRPr>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9769" cy="126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8375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883226"/>
          </a:xfrm>
        </p:spPr>
        <p:txBody>
          <a:bodyPr>
            <a:normAutofit fontScale="90000"/>
          </a:bodyPr>
          <a:lstStyle/>
          <a:p>
            <a:r>
              <a:rPr lang="ru-RU" sz="1800" b="1" dirty="0" smtClean="0"/>
              <a:t/>
            </a:r>
            <a:br>
              <a:rPr lang="ru-RU" sz="1800" b="1" dirty="0" smtClean="0"/>
            </a:br>
            <a:r>
              <a:rPr lang="ru-RU" sz="2000" b="1" dirty="0" smtClean="0"/>
              <a:t>СТРУКТУРА ДОХОДОВ БЮДЖЕТА МУНИЦИПАЛЬНОГО ОБРАЗОВАНИЯ «ОЗЕРСКОЕ СЕЛЬСКОЕ ПОСЕЛЕНИЕ» </a:t>
            </a:r>
            <a:r>
              <a:rPr lang="ru-RU" sz="2000" b="1" dirty="0"/>
              <a:t>В</a:t>
            </a:r>
            <a:r>
              <a:rPr lang="ru-RU" sz="2000" b="1" dirty="0" smtClean="0"/>
              <a:t> </a:t>
            </a:r>
            <a:r>
              <a:rPr lang="ru-RU" sz="2000" b="1" dirty="0" smtClean="0">
                <a:latin typeface="Book Antiqua" pitchFamily="18" charset="0"/>
              </a:rPr>
              <a:t>2023-2024</a:t>
            </a:r>
            <a:r>
              <a:rPr lang="ru-RU" sz="2000" b="1" dirty="0" smtClean="0"/>
              <a:t> ГОДАХ, %</a:t>
            </a:r>
            <a:r>
              <a:rPr lang="ru-RU" sz="2200" b="1" dirty="0"/>
              <a:t/>
            </a:r>
            <a:br>
              <a:rPr lang="ru-RU" sz="2200" b="1" dirty="0"/>
            </a:br>
            <a:endParaRPr lang="ru-RU" sz="2200" dirty="0"/>
          </a:p>
        </p:txBody>
      </p:sp>
      <p:graphicFrame>
        <p:nvGraphicFramePr>
          <p:cNvPr id="6" name="Объект 5"/>
          <p:cNvGraphicFramePr>
            <a:graphicFrameLocks noGrp="1"/>
          </p:cNvGraphicFramePr>
          <p:nvPr>
            <p:ph sz="quarter" idx="14"/>
            <p:extLst>
              <p:ext uri="{D42A27DB-BD31-4B8C-83A1-F6EECF244321}">
                <p14:modId xmlns:p14="http://schemas.microsoft.com/office/powerpoint/2010/main" val="3639046083"/>
              </p:ext>
            </p:extLst>
          </p:nvPr>
        </p:nvGraphicFramePr>
        <p:xfrm>
          <a:off x="4716016" y="1772816"/>
          <a:ext cx="3724349" cy="453608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Объект 7"/>
          <p:cNvGraphicFramePr>
            <a:graphicFrameLocks noGrp="1"/>
          </p:cNvGraphicFramePr>
          <p:nvPr>
            <p:ph sz="quarter" idx="13"/>
            <p:extLst>
              <p:ext uri="{D42A27DB-BD31-4B8C-83A1-F6EECF244321}">
                <p14:modId xmlns:p14="http://schemas.microsoft.com/office/powerpoint/2010/main" val="1583238582"/>
              </p:ext>
            </p:extLst>
          </p:nvPr>
        </p:nvGraphicFramePr>
        <p:xfrm>
          <a:off x="755576" y="1785926"/>
          <a:ext cx="3530671" cy="4523394"/>
        </p:xfrm>
        <a:graphic>
          <a:graphicData uri="http://schemas.openxmlformats.org/drawingml/2006/chart">
            <c:chart xmlns:c="http://schemas.openxmlformats.org/drawingml/2006/chart" xmlns:r="http://schemas.openxmlformats.org/officeDocument/2006/relationships" r:id="rId3"/>
          </a:graphicData>
        </a:graphic>
      </p:graphicFrame>
      <p:pic>
        <p:nvPicPr>
          <p:cNvPr id="5" name="Рисунок 10" descr="герб муниципального образования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352"/>
            <a:ext cx="1124982" cy="1406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8915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1"/>
            <a:ext cx="7704855" cy="1008112"/>
          </a:xfrm>
        </p:spPr>
        <p:txBody>
          <a:bodyPr>
            <a:normAutofit/>
          </a:bodyPr>
          <a:lstStyle/>
          <a:p>
            <a:r>
              <a:rPr lang="ru-RU" sz="2000" b="1" dirty="0"/>
              <a:t>ДИНАМИКА </a:t>
            </a:r>
            <a:r>
              <a:rPr lang="ru-RU" sz="2000" b="1" dirty="0" smtClean="0"/>
              <a:t>ПОСТУПЛЕНИЙ НАЛОГОВЫХ </a:t>
            </a:r>
            <a:r>
              <a:rPr lang="ru-RU" sz="2000" b="1" dirty="0"/>
              <a:t>И НЕНАЛОГОВЫХ ДОХОДОВ МЕСТНОГО БЮДЖЕТА, </a:t>
            </a:r>
            <a:r>
              <a:rPr lang="ru-RU" sz="2000" b="1" dirty="0" smtClean="0"/>
              <a:t/>
            </a:r>
            <a:br>
              <a:rPr lang="ru-RU" sz="2000" b="1" dirty="0" smtClean="0"/>
            </a:br>
            <a:r>
              <a:rPr lang="ru-RU" sz="2000" b="1" dirty="0" smtClean="0"/>
              <a:t>2024 </a:t>
            </a:r>
            <a:r>
              <a:rPr lang="ru-RU" sz="2000" b="1" dirty="0" err="1" smtClean="0"/>
              <a:t>год,тыс</a:t>
            </a:r>
            <a:r>
              <a:rPr lang="ru-RU" sz="2000" b="1" dirty="0" smtClean="0"/>
              <a:t>. рублей</a:t>
            </a:r>
            <a:endParaRPr lang="ru-RU" sz="2000" dirty="0"/>
          </a:p>
        </p:txBody>
      </p:sp>
      <p:graphicFrame>
        <p:nvGraphicFramePr>
          <p:cNvPr id="3" name="Диаграмма 2"/>
          <p:cNvGraphicFramePr/>
          <p:nvPr>
            <p:extLst>
              <p:ext uri="{D42A27DB-BD31-4B8C-83A1-F6EECF244321}">
                <p14:modId xmlns:p14="http://schemas.microsoft.com/office/powerpoint/2010/main" val="1891152895"/>
              </p:ext>
            </p:extLst>
          </p:nvPr>
        </p:nvGraphicFramePr>
        <p:xfrm>
          <a:off x="683568" y="1628800"/>
          <a:ext cx="7776864" cy="468052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87624" cy="1484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3961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71481"/>
            <a:ext cx="7715303" cy="1428760"/>
          </a:xfrm>
        </p:spPr>
        <p:txBody>
          <a:bodyPr>
            <a:normAutofit fontScale="90000"/>
          </a:bodyPr>
          <a:lstStyle/>
          <a:p>
            <a:r>
              <a:rPr lang="ru-RU" sz="2000" b="1" dirty="0" smtClean="0"/>
              <a:t/>
            </a:r>
            <a:br>
              <a:rPr lang="ru-RU" sz="2000" b="1" dirty="0" smtClean="0"/>
            </a:br>
            <a:r>
              <a:rPr lang="ru-RU" sz="2000" b="1" dirty="0" smtClean="0"/>
              <a:t/>
            </a:r>
            <a:br>
              <a:rPr lang="ru-RU" sz="2000" b="1" dirty="0" smtClean="0"/>
            </a:br>
            <a:r>
              <a:rPr lang="ru-RU" sz="2000" b="1" dirty="0" smtClean="0"/>
              <a:t>ДОХОДНЫЕ ИСТОЧНИКИ БЮДЖЕТА  МУНИЦИПАЛЬНОГО ОБРАЗОВАНИЯ «ОЗЕРСКОЕ СЕЛЬСКОЕ ПОСЕЛЕНИЕ» В </a:t>
            </a:r>
            <a:r>
              <a:rPr lang="ru-RU" sz="2000" b="1" dirty="0" smtClean="0">
                <a:latin typeface="Book Antiqua" pitchFamily="18" charset="0"/>
              </a:rPr>
              <a:t>2024</a:t>
            </a:r>
            <a:r>
              <a:rPr lang="ru-RU" sz="2000" b="1" dirty="0" smtClean="0"/>
              <a:t> ГОДУ</a:t>
            </a:r>
            <a:r>
              <a:rPr lang="ru-RU" b="1" dirty="0" smtClean="0"/>
              <a:t/>
            </a:r>
            <a:br>
              <a:rPr lang="ru-RU" b="1" dirty="0" smtClean="0"/>
            </a:br>
            <a:endParaRPr lang="ru-RU" dirty="0"/>
          </a:p>
        </p:txBody>
      </p:sp>
      <p:sp>
        <p:nvSpPr>
          <p:cNvPr id="3" name="Текст 2"/>
          <p:cNvSpPr>
            <a:spLocks noGrp="1"/>
          </p:cNvSpPr>
          <p:nvPr>
            <p:ph type="body" idx="1"/>
          </p:nvPr>
        </p:nvSpPr>
        <p:spPr>
          <a:xfrm>
            <a:off x="714349" y="1571612"/>
            <a:ext cx="7715304" cy="3225540"/>
          </a:xfrm>
        </p:spPr>
        <p:txBody>
          <a:bodyPr>
            <a:normAutofit/>
          </a:bodyPr>
          <a:lstStyle/>
          <a:p>
            <a:pPr algn="l">
              <a:spcBef>
                <a:spcPts val="0"/>
              </a:spcBef>
              <a:buFontTx/>
              <a:buChar char="-"/>
            </a:pPr>
            <a:r>
              <a:rPr lang="ru-RU" sz="2200" dirty="0" smtClean="0">
                <a:solidFill>
                  <a:schemeClr val="accent2"/>
                </a:solidFill>
                <a:latin typeface="+mj-lt"/>
              </a:rPr>
              <a:t>налог на доходы физических лиц </a:t>
            </a:r>
            <a:r>
              <a:rPr lang="ru-RU" sz="2200" dirty="0" smtClean="0">
                <a:solidFill>
                  <a:schemeClr val="tx1"/>
                </a:solidFill>
                <a:latin typeface="+mj-lt"/>
              </a:rPr>
              <a:t>– 4929,0 тыс. рублей;</a:t>
            </a:r>
            <a:r>
              <a:rPr lang="ru-RU" sz="2200" dirty="0" smtClean="0">
                <a:latin typeface="+mj-lt"/>
              </a:rPr>
              <a:t/>
            </a:r>
            <a:br>
              <a:rPr lang="ru-RU" sz="2200" dirty="0" smtClean="0">
                <a:latin typeface="+mj-lt"/>
              </a:rPr>
            </a:br>
            <a:r>
              <a:rPr lang="ru-RU" sz="2200" dirty="0" smtClean="0">
                <a:solidFill>
                  <a:schemeClr val="tx1"/>
                </a:solidFill>
                <a:latin typeface="+mj-lt"/>
              </a:rPr>
              <a:t>-</a:t>
            </a:r>
            <a:r>
              <a:rPr lang="ru-RU" sz="2200" dirty="0" smtClean="0">
                <a:latin typeface="+mj-lt"/>
              </a:rPr>
              <a:t> </a:t>
            </a:r>
            <a:r>
              <a:rPr lang="ru-RU" sz="2200" dirty="0" smtClean="0">
                <a:solidFill>
                  <a:schemeClr val="accent2"/>
                </a:solidFill>
                <a:latin typeface="+mj-lt"/>
              </a:rPr>
              <a:t>единый сельскохозяйственный налог </a:t>
            </a:r>
            <a:r>
              <a:rPr lang="ru-RU" sz="2200" dirty="0" smtClean="0">
                <a:solidFill>
                  <a:schemeClr val="tx1"/>
                </a:solidFill>
                <a:latin typeface="+mj-lt"/>
              </a:rPr>
              <a:t>– 1434,4 тыс. рублей;</a:t>
            </a:r>
            <a:r>
              <a:rPr lang="ru-RU" sz="2200" dirty="0" smtClean="0">
                <a:latin typeface="+mj-lt"/>
              </a:rPr>
              <a:t/>
            </a:r>
            <a:br>
              <a:rPr lang="ru-RU" sz="2200" dirty="0" smtClean="0">
                <a:latin typeface="+mj-lt"/>
              </a:rPr>
            </a:br>
            <a:r>
              <a:rPr lang="ru-RU" sz="2200" dirty="0" smtClean="0">
                <a:solidFill>
                  <a:schemeClr val="tx1"/>
                </a:solidFill>
                <a:latin typeface="+mj-lt"/>
              </a:rPr>
              <a:t>-</a:t>
            </a:r>
            <a:r>
              <a:rPr lang="ru-RU" sz="2200" dirty="0" smtClean="0">
                <a:latin typeface="+mj-lt"/>
              </a:rPr>
              <a:t> </a:t>
            </a:r>
            <a:r>
              <a:rPr lang="ru-RU" sz="2200" dirty="0" smtClean="0">
                <a:solidFill>
                  <a:schemeClr val="accent2"/>
                </a:solidFill>
                <a:latin typeface="+mj-lt"/>
              </a:rPr>
              <a:t>налог на имущество физических лиц</a:t>
            </a:r>
            <a:r>
              <a:rPr lang="ru-RU" sz="2200" dirty="0" smtClean="0">
                <a:latin typeface="+mj-lt"/>
              </a:rPr>
              <a:t> </a:t>
            </a:r>
            <a:r>
              <a:rPr lang="ru-RU" sz="2200" dirty="0" smtClean="0">
                <a:solidFill>
                  <a:schemeClr val="tx1"/>
                </a:solidFill>
                <a:latin typeface="+mj-lt"/>
              </a:rPr>
              <a:t>–469,4 тыс. рублей;</a:t>
            </a:r>
            <a:r>
              <a:rPr lang="ru-RU" sz="2200" dirty="0" smtClean="0">
                <a:latin typeface="+mj-lt"/>
              </a:rPr>
              <a:t/>
            </a:r>
            <a:br>
              <a:rPr lang="ru-RU" sz="2200" dirty="0" smtClean="0">
                <a:latin typeface="+mj-lt"/>
              </a:rPr>
            </a:br>
            <a:r>
              <a:rPr lang="ru-RU" sz="2200" dirty="0" smtClean="0">
                <a:latin typeface="+mj-lt"/>
              </a:rPr>
              <a:t>- </a:t>
            </a:r>
            <a:r>
              <a:rPr lang="ru-RU" sz="2200" dirty="0" smtClean="0">
                <a:solidFill>
                  <a:schemeClr val="accent2"/>
                </a:solidFill>
                <a:latin typeface="+mj-lt"/>
              </a:rPr>
              <a:t>земельный налог</a:t>
            </a:r>
            <a:r>
              <a:rPr lang="ru-RU" sz="2200" dirty="0" smtClean="0">
                <a:latin typeface="+mj-lt"/>
              </a:rPr>
              <a:t> </a:t>
            </a:r>
            <a:r>
              <a:rPr lang="ru-RU" sz="2200" dirty="0" smtClean="0">
                <a:solidFill>
                  <a:schemeClr val="tx1"/>
                </a:solidFill>
                <a:latin typeface="+mj-lt"/>
              </a:rPr>
              <a:t>– 1340,7 тыс. рублей;</a:t>
            </a:r>
            <a:r>
              <a:rPr lang="ru-RU" sz="2200" dirty="0" smtClean="0">
                <a:latin typeface="+mj-lt"/>
              </a:rPr>
              <a:t/>
            </a:r>
            <a:br>
              <a:rPr lang="ru-RU" sz="2200" dirty="0" smtClean="0">
                <a:latin typeface="+mj-lt"/>
              </a:rPr>
            </a:br>
            <a:r>
              <a:rPr lang="ru-RU" sz="2200" dirty="0" smtClean="0">
                <a:solidFill>
                  <a:schemeClr val="accent2"/>
                </a:solidFill>
                <a:latin typeface="+mj-lt"/>
              </a:rPr>
              <a:t>- доходы от использования имущества </a:t>
            </a:r>
            <a:r>
              <a:rPr lang="ru-RU" sz="2200" dirty="0" smtClean="0">
                <a:solidFill>
                  <a:schemeClr val="tx1"/>
                </a:solidFill>
                <a:latin typeface="+mj-lt"/>
              </a:rPr>
              <a:t>– 26,8 тыс. рублей;</a:t>
            </a:r>
          </a:p>
          <a:p>
            <a:pPr algn="l">
              <a:spcBef>
                <a:spcPts val="0"/>
              </a:spcBef>
              <a:buFontTx/>
              <a:buChar char="-"/>
            </a:pPr>
            <a:r>
              <a:rPr lang="ru-RU" sz="2200" dirty="0">
                <a:solidFill>
                  <a:schemeClr val="accent2"/>
                </a:solidFill>
                <a:latin typeface="+mj-lt"/>
              </a:rPr>
              <a:t>д</a:t>
            </a:r>
            <a:r>
              <a:rPr lang="ru-RU" sz="2200" dirty="0" smtClean="0">
                <a:solidFill>
                  <a:schemeClr val="accent2"/>
                </a:solidFill>
                <a:latin typeface="+mj-lt"/>
              </a:rPr>
              <a:t>оходы от продажи мат. и </a:t>
            </a:r>
            <a:r>
              <a:rPr lang="ru-RU" sz="2200" dirty="0" err="1" smtClean="0">
                <a:solidFill>
                  <a:schemeClr val="accent2"/>
                </a:solidFill>
                <a:latin typeface="+mj-lt"/>
              </a:rPr>
              <a:t>немат.активов</a:t>
            </a:r>
            <a:r>
              <a:rPr lang="ru-RU" sz="2200" dirty="0" smtClean="0">
                <a:solidFill>
                  <a:schemeClr val="accent2"/>
                </a:solidFill>
                <a:latin typeface="+mj-lt"/>
              </a:rPr>
              <a:t> </a:t>
            </a:r>
            <a:r>
              <a:rPr lang="ru-RU" sz="2200" dirty="0" smtClean="0">
                <a:solidFill>
                  <a:schemeClr val="tx1"/>
                </a:solidFill>
                <a:latin typeface="+mj-lt"/>
              </a:rPr>
              <a:t>-302,8 </a:t>
            </a:r>
            <a:r>
              <a:rPr lang="ru-RU" sz="2200" dirty="0" err="1" smtClean="0">
                <a:solidFill>
                  <a:schemeClr val="tx1"/>
                </a:solidFill>
                <a:latin typeface="+mj-lt"/>
              </a:rPr>
              <a:t>тыс.руб</a:t>
            </a:r>
            <a:r>
              <a:rPr lang="ru-RU" sz="2200" dirty="0" smtClean="0">
                <a:solidFill>
                  <a:schemeClr val="tx1"/>
                </a:solidFill>
                <a:latin typeface="+mj-lt"/>
              </a:rPr>
              <a:t>.</a:t>
            </a:r>
          </a:p>
        </p:txBody>
      </p:sp>
      <p:pic>
        <p:nvPicPr>
          <p:cNvPr id="4"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31"/>
            <a:ext cx="1059740" cy="132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620688"/>
            <a:ext cx="6965245" cy="928694"/>
          </a:xfrm>
        </p:spPr>
        <p:txBody>
          <a:bodyPr>
            <a:normAutofit/>
          </a:bodyPr>
          <a:lstStyle/>
          <a:p>
            <a:r>
              <a:rPr lang="ru-RU" sz="2000" b="1" dirty="0" smtClean="0"/>
              <a:t>СТРУКТУРА НАЛОГОВЫХ И НЕНАЛОГОВЫХ ДОХОДОВ МЕСТНОГО БЮДЖЕТА ЗА </a:t>
            </a:r>
            <a:r>
              <a:rPr lang="ru-RU" sz="2000" b="1" dirty="0" smtClean="0">
                <a:latin typeface="Book Antiqua" pitchFamily="18" charset="0"/>
              </a:rPr>
              <a:t>2024</a:t>
            </a:r>
            <a:r>
              <a:rPr lang="ru-RU" sz="2000" b="1" dirty="0" smtClean="0"/>
              <a:t> ГОД, %</a:t>
            </a:r>
            <a:endParaRPr lang="ru-RU" sz="2000" b="1" dirty="0"/>
          </a:p>
        </p:txBody>
      </p:sp>
      <p:graphicFrame>
        <p:nvGraphicFramePr>
          <p:cNvPr id="5" name="Объект 3"/>
          <p:cNvGraphicFramePr/>
          <p:nvPr>
            <p:extLst>
              <p:ext uri="{D42A27DB-BD31-4B8C-83A1-F6EECF244321}">
                <p14:modId xmlns:p14="http://schemas.microsoft.com/office/powerpoint/2010/main" val="1276309440"/>
              </p:ext>
            </p:extLst>
          </p:nvPr>
        </p:nvGraphicFramePr>
        <p:xfrm>
          <a:off x="1690687" y="1662112"/>
          <a:ext cx="5762625" cy="35337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Объект 3"/>
          <p:cNvGraphicFramePr>
            <a:graphicFrameLocks/>
          </p:cNvGraphicFramePr>
          <p:nvPr>
            <p:extLst>
              <p:ext uri="{D42A27DB-BD31-4B8C-83A1-F6EECF244321}">
                <p14:modId xmlns:p14="http://schemas.microsoft.com/office/powerpoint/2010/main" val="1840648155"/>
              </p:ext>
            </p:extLst>
          </p:nvPr>
        </p:nvGraphicFramePr>
        <p:xfrm>
          <a:off x="1843087" y="1814512"/>
          <a:ext cx="5762625" cy="3533775"/>
        </p:xfrm>
        <a:graphic>
          <a:graphicData uri="http://schemas.openxmlformats.org/drawingml/2006/chart">
            <c:chart xmlns:c="http://schemas.openxmlformats.org/drawingml/2006/chart" xmlns:r="http://schemas.openxmlformats.org/officeDocument/2006/relationships" r:id="rId3"/>
          </a:graphicData>
        </a:graphic>
      </p:graphicFrame>
      <p:pic>
        <p:nvPicPr>
          <p:cNvPr id="7" name="Рисунок 10" descr="герб муниципального образования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smtClean="0"/>
              <a:t>ДИНАМИКА БЕЗВОЗМЕЗДНЫХ ПОСТУПЛЕНИЙ ОТ ДРУГИХ БЮДЖЕТОВ В БЮДЖЕТ МУНИЦИПАЛЬНОГО ОБРАЗОВАНИЯ «ОЗЕРСКОЕ СЕЛЬСКОЕ ПОСЕЛЕНИЕ» ЗА </a:t>
            </a:r>
            <a:r>
              <a:rPr lang="ru-RU" sz="2000" b="1" dirty="0" smtClean="0">
                <a:latin typeface="Book Antiqua" pitchFamily="18" charset="0"/>
              </a:rPr>
              <a:t>2022 – 2024</a:t>
            </a:r>
            <a:r>
              <a:rPr lang="ru-RU" sz="2000" b="1" dirty="0" smtClean="0"/>
              <a:t> ГОДЫ, тыс. рублей</a:t>
            </a:r>
            <a:r>
              <a:rPr lang="ru-RU" sz="2000" dirty="0" smtClean="0"/>
              <a:t/>
            </a:r>
            <a:br>
              <a:rPr lang="ru-RU" sz="2000" dirty="0" smtClean="0"/>
            </a:br>
            <a:endParaRPr lang="ru-RU" sz="2000" dirty="0"/>
          </a:p>
        </p:txBody>
      </p:sp>
      <p:graphicFrame>
        <p:nvGraphicFramePr>
          <p:cNvPr id="3" name="Диаграмма 2"/>
          <p:cNvGraphicFramePr/>
          <p:nvPr>
            <p:extLst>
              <p:ext uri="{D42A27DB-BD31-4B8C-83A1-F6EECF244321}">
                <p14:modId xmlns:p14="http://schemas.microsoft.com/office/powerpoint/2010/main" val="1696685791"/>
              </p:ext>
            </p:extLst>
          </p:nvPr>
        </p:nvGraphicFramePr>
        <p:xfrm>
          <a:off x="571472" y="1928802"/>
          <a:ext cx="7744944" cy="466855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40194" cy="155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1734614687"/>
              </p:ext>
            </p:extLst>
          </p:nvPr>
        </p:nvGraphicFramePr>
        <p:xfrm>
          <a:off x="755577" y="548680"/>
          <a:ext cx="7704856"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297801" cy="162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7967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1"/>
            <a:ext cx="7632847" cy="1022931"/>
          </a:xfrm>
        </p:spPr>
        <p:txBody>
          <a:bodyPr>
            <a:noAutofit/>
          </a:bodyPr>
          <a:lstStyle/>
          <a:p>
            <a:r>
              <a:rPr lang="ru-RU" sz="1800" b="1" dirty="0" smtClean="0"/>
              <a:t/>
            </a:r>
            <a:br>
              <a:rPr lang="ru-RU" sz="1800" b="1" dirty="0" smtClean="0"/>
            </a:br>
            <a:r>
              <a:rPr lang="ru-RU" sz="1800" b="1" dirty="0" smtClean="0"/>
              <a:t>ДИНАМИКА РАСХОДОВ МЕСТНОГО БЮДЖЕТА ОЗЕРСКОЕ СЕЛЬСКОЕ ПОСЕЛЕНИЕ ЗА </a:t>
            </a:r>
            <a:r>
              <a:rPr lang="ru-RU" sz="1800" b="1" dirty="0" smtClean="0">
                <a:latin typeface="Book Antiqua" pitchFamily="18" charset="0"/>
                <a:ea typeface="BatangChe" pitchFamily="49" charset="-127"/>
              </a:rPr>
              <a:t>2022-2024</a:t>
            </a:r>
            <a:r>
              <a:rPr lang="ru-RU" sz="1800" b="1" dirty="0" smtClean="0"/>
              <a:t> ГОДЫ, тыс. рублей </a:t>
            </a:r>
            <a:r>
              <a:rPr lang="ru-RU" sz="1800" dirty="0" smtClean="0"/>
              <a:t/>
            </a:r>
            <a:br>
              <a:rPr lang="ru-RU" sz="1800" dirty="0" smtClean="0"/>
            </a:br>
            <a:endParaRPr lang="ru-RU" sz="1800" b="1" dirty="0"/>
          </a:p>
        </p:txBody>
      </p:sp>
      <p:graphicFrame>
        <p:nvGraphicFramePr>
          <p:cNvPr id="5" name="Диаграмма 4"/>
          <p:cNvGraphicFramePr/>
          <p:nvPr>
            <p:extLst>
              <p:ext uri="{D42A27DB-BD31-4B8C-83A1-F6EECF244321}">
                <p14:modId xmlns:p14="http://schemas.microsoft.com/office/powerpoint/2010/main" val="1351508852"/>
              </p:ext>
            </p:extLst>
          </p:nvPr>
        </p:nvGraphicFramePr>
        <p:xfrm>
          <a:off x="714348" y="1397000"/>
          <a:ext cx="7715304" cy="488952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856"/>
            <a:ext cx="1180485" cy="1475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0686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71480"/>
            <a:ext cx="7715303" cy="5715040"/>
          </a:xfrm>
        </p:spPr>
        <p:txBody>
          <a:bodyPr anchor="t">
            <a:normAutofit/>
          </a:bodyPr>
          <a:lstStyle/>
          <a:p>
            <a:r>
              <a:rPr lang="ru-RU" sz="1800" b="1" dirty="0" smtClean="0"/>
              <a:t>СТРУКТУРА РАСХОДОВ МЕСТНОГО БЮДЖЕТА ОЗЕРСКОГО СЕЛЬСКОГО ПОСЕЛЕНИЯ ПО ОТРАСЛЯМ </a:t>
            </a:r>
            <a:br>
              <a:rPr lang="ru-RU" sz="1800" b="1" dirty="0" smtClean="0"/>
            </a:br>
            <a:r>
              <a:rPr lang="ru-RU" sz="1800" b="1" dirty="0" smtClean="0"/>
              <a:t>В </a:t>
            </a:r>
            <a:r>
              <a:rPr lang="ru-RU" sz="1800" b="1" dirty="0" smtClean="0">
                <a:latin typeface="Book Antiqua" pitchFamily="18" charset="0"/>
                <a:ea typeface="BatangChe" pitchFamily="49" charset="-127"/>
              </a:rPr>
              <a:t>2024</a:t>
            </a:r>
            <a:r>
              <a:rPr lang="ru-RU" sz="1800" b="1" dirty="0" smtClean="0"/>
              <a:t> ГОДУ, %</a:t>
            </a:r>
            <a:br>
              <a:rPr lang="ru-RU" sz="1800" b="1" dirty="0" smtClean="0"/>
            </a:br>
            <a:endParaRPr lang="ru-RU" sz="1800" b="1" dirty="0"/>
          </a:p>
        </p:txBody>
      </p:sp>
      <p:pic>
        <p:nvPicPr>
          <p:cNvPr id="5"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15616" cy="139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Объект 6"/>
          <p:cNvGraphicFramePr>
            <a:graphicFrameLocks/>
          </p:cNvGraphicFramePr>
          <p:nvPr/>
        </p:nvGraphicFramePr>
        <p:xfrm>
          <a:off x="1738312" y="1571625"/>
          <a:ext cx="5667375" cy="37147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9" y="571480"/>
            <a:ext cx="7715304" cy="5715040"/>
          </a:xfrm>
        </p:spPr>
        <p:txBody>
          <a:bodyPr>
            <a:noAutofit/>
          </a:bodyPr>
          <a:lstStyle/>
          <a:p>
            <a:pPr algn="just"/>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    </a:t>
            </a:r>
            <a:r>
              <a:rPr lang="ru-RU" sz="2400" b="1" dirty="0" smtClean="0">
                <a:solidFill>
                  <a:srgbClr val="C00000"/>
                </a:solidFill>
                <a:latin typeface="Times New Roman" pitchFamily="18" charset="0"/>
                <a:cs typeface="Times New Roman" pitchFamily="18" charset="0"/>
              </a:rPr>
              <a:t>«Бюджет для граждан» </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упрощённая версия бюджетного документа, которая использует неформальный язык и доступные форматы, чтобы облегчить гражданам понимание бюджета, объяснить им планы и действия муниципальной власти, показать формы возможного взаимодействия по вопросам расходования общественных финансов</a:t>
            </a:r>
            <a:r>
              <a:rPr lang="ru-RU" sz="2400" dirty="0" smtClean="0"/>
              <a:t/>
            </a:r>
            <a:br>
              <a:rPr lang="ru-RU" sz="2400" dirty="0" smtClean="0"/>
            </a:br>
            <a:r>
              <a:rPr lang="ru-RU" sz="2400" dirty="0" smtClean="0"/>
              <a:t>    </a:t>
            </a:r>
            <a:r>
              <a:rPr lang="ru-RU" sz="2400" b="1" dirty="0" smtClean="0">
                <a:solidFill>
                  <a:srgbClr val="C00000"/>
                </a:solidFill>
                <a:latin typeface="Times New Roman" pitchFamily="18" charset="0"/>
                <a:cs typeface="Times New Roman" pitchFamily="18" charset="0"/>
              </a:rPr>
              <a:t>«Бюджет для граждан»</a:t>
            </a:r>
            <a:r>
              <a:rPr lang="ru-RU" sz="2400" b="1" dirty="0" smtClean="0">
                <a:solidFill>
                  <a:srgbClr val="00206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 информационный ресурс, содержащий основные положения проекта бюджета  (решения о бюджете, о его исполнении за отчётный финансовый год) муниципального образования «Озерское сельское поселение» Чердаклинского района Ульяновской области в форме, доступной для широкого круга заинтересованных пользователей. </a:t>
            </a:r>
            <a:r>
              <a:rPr lang="ru-RU" sz="2000" dirty="0" smtClean="0">
                <a:solidFill>
                  <a:srgbClr val="002060"/>
                </a:solidFill>
                <a:latin typeface="Times New Roman" pitchFamily="18" charset="0"/>
                <a:cs typeface="Times New Roman" pitchFamily="18" charset="0"/>
              </a:rPr>
              <a:t/>
            </a:r>
            <a:br>
              <a:rPr lang="ru-RU" sz="2000" dirty="0" smtClean="0">
                <a:solidFill>
                  <a:srgbClr val="002060"/>
                </a:solidFill>
                <a:latin typeface="Times New Roman" pitchFamily="18" charset="0"/>
                <a:cs typeface="Times New Roman" pitchFamily="18" charset="0"/>
              </a:rPr>
            </a:br>
            <a:endParaRPr lang="ru-RU" sz="2000" dirty="0"/>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8112" cy="126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76863" cy="5760640"/>
          </a:xfrm>
        </p:spPr>
        <p:txBody>
          <a:bodyPr anchor="t">
            <a:normAutofit/>
          </a:bodyPr>
          <a:lstStyle/>
          <a:p>
            <a:r>
              <a:rPr lang="ru-RU" sz="1800" b="1" dirty="0" smtClean="0"/>
              <a:t>СТРУКТУРА РАСХОДОВ МЕСТНОГО БЮДЖЕТА ОЗЕРСКОГО СЕЛЬСКОГО ПОСЕЛЕНИЯ ПО ВИДАМ РАСХОДОВ В 2024 ГОДУ, %</a:t>
            </a:r>
            <a:endParaRPr lang="ru-RU" sz="1800" b="1" dirty="0"/>
          </a:p>
        </p:txBody>
      </p:sp>
      <p:graphicFrame>
        <p:nvGraphicFramePr>
          <p:cNvPr id="3" name="Диаграмма 2"/>
          <p:cNvGraphicFramePr/>
          <p:nvPr>
            <p:extLst>
              <p:ext uri="{D42A27DB-BD31-4B8C-83A1-F6EECF244321}">
                <p14:modId xmlns:p14="http://schemas.microsoft.com/office/powerpoint/2010/main" val="1981145449"/>
              </p:ext>
            </p:extLst>
          </p:nvPr>
        </p:nvGraphicFramePr>
        <p:xfrm>
          <a:off x="755576" y="1412776"/>
          <a:ext cx="7632848" cy="504056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84" y="-1"/>
            <a:ext cx="888107" cy="1110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5594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smtClean="0"/>
              <a:t>СТРУКТУРА РАСХОДОВ МЕСТНОГО БЮДЖЕТА ОЗЕРСКОГО СЕЛЬСКОГО ПОСЕЛЕНИЯ ПО ВИДАМ РАСХОДОВ В 2024 ГОДУ, %</a:t>
            </a:r>
            <a:endParaRPr lang="ru-RU" sz="1800" dirty="0"/>
          </a:p>
        </p:txBody>
      </p:sp>
      <p:pic>
        <p:nvPicPr>
          <p:cNvPr id="4"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55"/>
            <a:ext cx="1124982" cy="1406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Таблица 4"/>
          <p:cNvGraphicFramePr>
            <a:graphicFrameLocks noGrp="1"/>
          </p:cNvGraphicFramePr>
          <p:nvPr>
            <p:extLst>
              <p:ext uri="{D42A27DB-BD31-4B8C-83A1-F6EECF244321}">
                <p14:modId xmlns:p14="http://schemas.microsoft.com/office/powerpoint/2010/main" val="1667122450"/>
              </p:ext>
            </p:extLst>
          </p:nvPr>
        </p:nvGraphicFramePr>
        <p:xfrm>
          <a:off x="1331640" y="2070492"/>
          <a:ext cx="6264696" cy="3878790"/>
        </p:xfrm>
        <a:graphic>
          <a:graphicData uri="http://schemas.openxmlformats.org/drawingml/2006/table">
            <a:tbl>
              <a:tblPr>
                <a:tableStyleId>{5C22544A-7EE6-4342-B048-85BDC9FD1C3A}</a:tableStyleId>
              </a:tblPr>
              <a:tblGrid>
                <a:gridCol w="4872542">
                  <a:extLst>
                    <a:ext uri="{9D8B030D-6E8A-4147-A177-3AD203B41FA5}">
                      <a16:colId xmlns:a16="http://schemas.microsoft.com/office/drawing/2014/main" val="3391724816"/>
                    </a:ext>
                  </a:extLst>
                </a:gridCol>
                <a:gridCol w="1392154">
                  <a:extLst>
                    <a:ext uri="{9D8B030D-6E8A-4147-A177-3AD203B41FA5}">
                      <a16:colId xmlns:a16="http://schemas.microsoft.com/office/drawing/2014/main" val="977002640"/>
                    </a:ext>
                  </a:extLst>
                </a:gridCol>
              </a:tblGrid>
              <a:tr h="334341">
                <a:tc>
                  <a:txBody>
                    <a:bodyPr/>
                    <a:lstStyle/>
                    <a:p>
                      <a:pPr algn="ctr" rtl="0" fontAlgn="t"/>
                      <a:r>
                        <a:rPr lang="ru-RU" sz="1000" u="none" strike="noStrike">
                          <a:effectLst/>
                        </a:rPr>
                        <a:t>Наименование </a:t>
                      </a:r>
                      <a:endParaRPr lang="ru-RU" sz="1000" b="1" i="0" u="none" strike="noStrike">
                        <a:solidFill>
                          <a:srgbClr val="000000"/>
                        </a:solidFill>
                        <a:effectLst/>
                        <a:latin typeface="MS Sans Serif"/>
                      </a:endParaRPr>
                    </a:p>
                  </a:txBody>
                  <a:tcPr marL="7596" marR="7596" marT="7596" marB="0"/>
                </a:tc>
                <a:tc>
                  <a:txBody>
                    <a:bodyPr/>
                    <a:lstStyle/>
                    <a:p>
                      <a:pPr algn="ctr" rtl="0" fontAlgn="ctr"/>
                      <a:r>
                        <a:rPr lang="ru-RU" sz="1000" u="none" strike="noStrike">
                          <a:effectLst/>
                        </a:rPr>
                        <a:t>сумма,тыс. руб. </a:t>
                      </a:r>
                      <a:endParaRPr lang="ru-RU" sz="1000" b="1" i="0" u="none" strike="noStrike">
                        <a:solidFill>
                          <a:srgbClr val="000000"/>
                        </a:solidFill>
                        <a:effectLst/>
                        <a:latin typeface="MS Sans Serif"/>
                      </a:endParaRPr>
                    </a:p>
                  </a:txBody>
                  <a:tcPr marL="7596" marR="7596" marT="7596" marB="0" anchor="ctr"/>
                </a:tc>
                <a:extLst>
                  <a:ext uri="{0D108BD9-81ED-4DB2-BD59-A6C34878D82A}">
                    <a16:rowId xmlns:a16="http://schemas.microsoft.com/office/drawing/2014/main" val="860758868"/>
                  </a:ext>
                </a:extLst>
              </a:tr>
              <a:tr h="246775">
                <a:tc>
                  <a:txBody>
                    <a:bodyPr/>
                    <a:lstStyle/>
                    <a:p>
                      <a:pPr algn="l" rtl="0" fontAlgn="t"/>
                      <a:r>
                        <a:rPr lang="ru-RU" sz="1000" u="none" strike="noStrike">
                          <a:effectLst/>
                        </a:rPr>
                        <a:t>Расход итого</a:t>
                      </a:r>
                      <a:endParaRPr lang="ru-RU" sz="1000" b="1" i="0" u="none" strike="noStrike">
                        <a:solidFill>
                          <a:srgbClr val="000000"/>
                        </a:solidFill>
                        <a:effectLst/>
                        <a:latin typeface="Arial Cyr" panose="020B0604020202020204" pitchFamily="34" charset="0"/>
                      </a:endParaRPr>
                    </a:p>
                  </a:txBody>
                  <a:tcPr marL="7596" marR="7596" marT="7596" marB="0"/>
                </a:tc>
                <a:tc>
                  <a:txBody>
                    <a:bodyPr/>
                    <a:lstStyle/>
                    <a:p>
                      <a:pPr algn="ctr" rtl="0" fontAlgn="b"/>
                      <a:r>
                        <a:rPr lang="ru-RU" sz="1000" u="none" strike="noStrike">
                          <a:effectLst/>
                        </a:rPr>
                        <a:t>13548,0</a:t>
                      </a:r>
                      <a:endParaRPr lang="ru-RU" sz="1000" b="1" i="0" u="none" strike="noStrike">
                        <a:solidFill>
                          <a:srgbClr val="000000"/>
                        </a:solidFill>
                        <a:effectLst/>
                        <a:latin typeface="Arial Cyr" panose="020B0604020202020204" pitchFamily="34" charset="0"/>
                      </a:endParaRPr>
                    </a:p>
                  </a:txBody>
                  <a:tcPr marL="7596" marR="7596" marT="7596" marB="0" anchor="b"/>
                </a:tc>
                <a:extLst>
                  <a:ext uri="{0D108BD9-81ED-4DB2-BD59-A6C34878D82A}">
                    <a16:rowId xmlns:a16="http://schemas.microsoft.com/office/drawing/2014/main" val="1650666748"/>
                  </a:ext>
                </a:extLst>
              </a:tr>
              <a:tr h="167670">
                <a:tc>
                  <a:txBody>
                    <a:bodyPr/>
                    <a:lstStyle/>
                    <a:p>
                      <a:pPr algn="l" rtl="0" fontAlgn="t"/>
                      <a:r>
                        <a:rPr lang="ru-RU" sz="1000" u="none" strike="noStrike">
                          <a:effectLst/>
                        </a:rPr>
                        <a:t>Заработная плата с начислениями</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4053,4</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983201880"/>
                  </a:ext>
                </a:extLst>
              </a:tr>
              <a:tr h="167670">
                <a:tc>
                  <a:txBody>
                    <a:bodyPr/>
                    <a:lstStyle/>
                    <a:p>
                      <a:pPr algn="l" rtl="0" fontAlgn="t"/>
                      <a:r>
                        <a:rPr lang="ru-RU" sz="1000" u="none" strike="noStrike">
                          <a:effectLst/>
                        </a:rPr>
                        <a:t>Услуги связи</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58,0</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1569570582"/>
                  </a:ext>
                </a:extLst>
              </a:tr>
              <a:tr h="167670">
                <a:tc>
                  <a:txBody>
                    <a:bodyPr/>
                    <a:lstStyle/>
                    <a:p>
                      <a:pPr algn="l" rtl="0" fontAlgn="t"/>
                      <a:r>
                        <a:rPr lang="ru-RU" sz="1000" u="none" strike="noStrike">
                          <a:effectLst/>
                        </a:rPr>
                        <a:t>Коммунальные услуги</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1170,5</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1833592934"/>
                  </a:ext>
                </a:extLst>
              </a:tr>
              <a:tr h="167670">
                <a:tc>
                  <a:txBody>
                    <a:bodyPr/>
                    <a:lstStyle/>
                    <a:p>
                      <a:pPr algn="l" rtl="0" fontAlgn="t"/>
                      <a:r>
                        <a:rPr lang="ru-RU" sz="1000" u="none" strike="noStrike">
                          <a:effectLst/>
                        </a:rPr>
                        <a:t>Работы, услуги по содержанию имущества</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4718,3</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738379917"/>
                  </a:ext>
                </a:extLst>
              </a:tr>
              <a:tr h="167670">
                <a:tc>
                  <a:txBody>
                    <a:bodyPr/>
                    <a:lstStyle/>
                    <a:p>
                      <a:pPr algn="l" rtl="0" fontAlgn="t"/>
                      <a:r>
                        <a:rPr lang="ru-RU" sz="1000" u="none" strike="noStrike">
                          <a:effectLst/>
                        </a:rPr>
                        <a:t>Прочие работы, услуги</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143,3</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4040353151"/>
                  </a:ext>
                </a:extLst>
              </a:tr>
              <a:tr h="327379">
                <a:tc>
                  <a:txBody>
                    <a:bodyPr/>
                    <a:lstStyle/>
                    <a:p>
                      <a:pPr algn="l" rtl="0" fontAlgn="t"/>
                      <a:r>
                        <a:rPr lang="ru-RU" sz="1000" u="none" strike="noStrike">
                          <a:effectLst/>
                        </a:rPr>
                        <a:t>Прочие несоциальные выплаты персоналу в денежной форме</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4,2</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608582957"/>
                  </a:ext>
                </a:extLst>
              </a:tr>
              <a:tr h="327379">
                <a:tc>
                  <a:txBody>
                    <a:bodyPr/>
                    <a:lstStyle/>
                    <a:p>
                      <a:pPr algn="l" rtl="0" fontAlgn="t"/>
                      <a:r>
                        <a:rPr lang="ru-RU" sz="1000" u="none" strike="noStrike">
                          <a:effectLst/>
                        </a:rPr>
                        <a:t>Перечисления другим бюджетам бюджетной системы Российской Федерации</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2603,5</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849471675"/>
                  </a:ext>
                </a:extLst>
              </a:tr>
              <a:tr h="487089">
                <a:tc>
                  <a:txBody>
                    <a:bodyPr/>
                    <a:lstStyle/>
                    <a:p>
                      <a:pPr algn="l" rtl="0" fontAlgn="t"/>
                      <a:r>
                        <a:rPr lang="ru-RU" sz="1000" u="none" strike="noStrike">
                          <a:effectLst/>
                        </a:rPr>
                        <a:t>Пенсии, пособия, выплачиваемые работодателями, нанимателями бывшим работникам</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194,9</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2723198313"/>
                  </a:ext>
                </a:extLst>
              </a:tr>
              <a:tr h="167670">
                <a:tc>
                  <a:txBody>
                    <a:bodyPr/>
                    <a:lstStyle/>
                    <a:p>
                      <a:pPr algn="l" rtl="0" fontAlgn="t"/>
                      <a:r>
                        <a:rPr lang="ru-RU" sz="1000" u="none" strike="noStrike">
                          <a:effectLst/>
                        </a:rPr>
                        <a:t>Прочие расходы</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162,8</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382060864"/>
                  </a:ext>
                </a:extLst>
              </a:tr>
              <a:tr h="167670">
                <a:tc>
                  <a:txBody>
                    <a:bodyPr/>
                    <a:lstStyle/>
                    <a:p>
                      <a:pPr algn="l" rtl="0" fontAlgn="t"/>
                      <a:r>
                        <a:rPr lang="ru-RU" sz="1000" u="none" strike="noStrike">
                          <a:effectLst/>
                        </a:rPr>
                        <a:t>Увеличение стоимости основных средств</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40,3</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793378392"/>
                  </a:ext>
                </a:extLst>
              </a:tr>
              <a:tr h="327379">
                <a:tc>
                  <a:txBody>
                    <a:bodyPr/>
                    <a:lstStyle/>
                    <a:p>
                      <a:pPr algn="l" rtl="0" fontAlgn="t"/>
                      <a:r>
                        <a:rPr lang="ru-RU" sz="1000" u="none" strike="noStrike">
                          <a:effectLst/>
                        </a:rPr>
                        <a:t>Увеличение стоимости горюче-смазочных материалов</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152,9</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2561890"/>
                  </a:ext>
                </a:extLst>
              </a:tr>
              <a:tr h="327379">
                <a:tc>
                  <a:txBody>
                    <a:bodyPr/>
                    <a:lstStyle/>
                    <a:p>
                      <a:pPr algn="l" rtl="0" fontAlgn="t"/>
                      <a:r>
                        <a:rPr lang="ru-RU" sz="1000" u="none" strike="noStrike">
                          <a:effectLst/>
                        </a:rPr>
                        <a:t>Увеличение стоимости прочих материальных запасов однократного пирменения</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a:effectLst/>
                        </a:rPr>
                        <a:t>32,0</a:t>
                      </a:r>
                      <a:endParaRPr lang="ru-RU" sz="1000" b="0" i="0" u="none" strike="noStrike">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221729350"/>
                  </a:ext>
                </a:extLst>
              </a:tr>
              <a:tr h="327379">
                <a:tc>
                  <a:txBody>
                    <a:bodyPr/>
                    <a:lstStyle/>
                    <a:p>
                      <a:pPr algn="l" rtl="0" fontAlgn="t"/>
                      <a:r>
                        <a:rPr lang="ru-RU" sz="1000" u="none" strike="noStrike">
                          <a:effectLst/>
                        </a:rPr>
                        <a:t>Увеличение стоимости прочих оборотных запасов (материалов)</a:t>
                      </a:r>
                      <a:endParaRPr lang="ru-RU" sz="1000" b="0" i="0" u="none" strike="noStrike">
                        <a:solidFill>
                          <a:srgbClr val="000000"/>
                        </a:solidFill>
                        <a:effectLst/>
                        <a:latin typeface="Arial Cyr" panose="020B0604020202020204" pitchFamily="34" charset="0"/>
                      </a:endParaRPr>
                    </a:p>
                  </a:txBody>
                  <a:tcPr marL="7596" marR="7596" marT="7596" marB="0"/>
                </a:tc>
                <a:tc>
                  <a:txBody>
                    <a:bodyPr/>
                    <a:lstStyle/>
                    <a:p>
                      <a:pPr algn="ctr" rtl="0" fontAlgn="ctr"/>
                      <a:r>
                        <a:rPr lang="ru-RU" sz="1000" u="none" strike="noStrike" dirty="0">
                          <a:effectLst/>
                        </a:rPr>
                        <a:t>213,9</a:t>
                      </a:r>
                      <a:endParaRPr lang="ru-RU" sz="1000" b="0" i="0" u="none" strike="noStrike" dirty="0">
                        <a:solidFill>
                          <a:srgbClr val="000000"/>
                        </a:solidFill>
                        <a:effectLst/>
                        <a:latin typeface="Arial Cyr" panose="020B0604020202020204" pitchFamily="34" charset="0"/>
                      </a:endParaRPr>
                    </a:p>
                  </a:txBody>
                  <a:tcPr marL="7596" marR="7596" marT="7596" marB="0" anchor="ctr"/>
                </a:tc>
                <a:extLst>
                  <a:ext uri="{0D108BD9-81ED-4DB2-BD59-A6C34878D82A}">
                    <a16:rowId xmlns:a16="http://schemas.microsoft.com/office/drawing/2014/main" val="3103333020"/>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667201"/>
          </a:xfrm>
        </p:spPr>
        <p:txBody>
          <a:bodyPr>
            <a:normAutofit fontScale="90000"/>
          </a:bodyPr>
          <a:lstStyle/>
          <a:p>
            <a:r>
              <a:rPr lang="ru-RU" sz="2400" b="1" dirty="0"/>
              <a:t>Основная часть денежных средств в </a:t>
            </a:r>
            <a:r>
              <a:rPr lang="ru-RU" sz="2400" b="1" dirty="0" smtClean="0">
                <a:latin typeface="Book Antiqua" pitchFamily="18" charset="0"/>
              </a:rPr>
              <a:t>2024</a:t>
            </a:r>
            <a:br>
              <a:rPr lang="ru-RU" sz="2400" b="1" dirty="0" smtClean="0">
                <a:latin typeface="Book Antiqua" pitchFamily="18" charset="0"/>
              </a:rPr>
            </a:br>
            <a:r>
              <a:rPr lang="ru-RU" sz="2400" b="1" dirty="0" smtClean="0"/>
              <a:t> </a:t>
            </a:r>
            <a:r>
              <a:rPr lang="ru-RU" sz="2400" b="1" dirty="0"/>
              <a:t>году направлена на</a:t>
            </a:r>
            <a:endParaRPr lang="ru-RU" sz="2400" dirty="0"/>
          </a:p>
        </p:txBody>
      </p:sp>
      <p:graphicFrame>
        <p:nvGraphicFramePr>
          <p:cNvPr id="7" name="Содержимое 3"/>
          <p:cNvGraphicFramePr>
            <a:graphicFrameLocks/>
          </p:cNvGraphicFramePr>
          <p:nvPr>
            <p:extLst>
              <p:ext uri="{D42A27DB-BD31-4B8C-83A1-F6EECF244321}">
                <p14:modId xmlns:p14="http://schemas.microsoft.com/office/powerpoint/2010/main" val="86820397"/>
              </p:ext>
            </p:extLst>
          </p:nvPr>
        </p:nvGraphicFramePr>
        <p:xfrm>
          <a:off x="683568" y="1484785"/>
          <a:ext cx="7776864" cy="4839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16" y="0"/>
            <a:ext cx="1333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36880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9" y="571480"/>
            <a:ext cx="7715304" cy="5715040"/>
          </a:xfrm>
        </p:spPr>
        <p:txBody>
          <a:bodyPr anchor="t">
            <a:normAutofit/>
          </a:bodyPr>
          <a:lstStyle/>
          <a:p>
            <a:r>
              <a:rPr lang="ru-RU" sz="1800" b="1" dirty="0" smtClean="0"/>
              <a:t>ДОЛЯ МУНИЦИПАЛЬНЫХ ПРОГРАММ ОЗЕРСКОГО СЕЛЬСКОГО ПОСЕЛЕНИЯ В ОБЩЕМ ОБЪЁМЕ РАСХОДОВ МЕСТНОГО БЮДЖЕТА В </a:t>
            </a:r>
            <a:r>
              <a:rPr lang="ru-RU" sz="1800" b="1" dirty="0" smtClean="0">
                <a:latin typeface="Book Antiqua" pitchFamily="18" charset="0"/>
                <a:ea typeface="BatangChe" pitchFamily="49" charset="-127"/>
              </a:rPr>
              <a:t>2024</a:t>
            </a:r>
            <a:r>
              <a:rPr lang="ru-RU" sz="1800" b="1" dirty="0" smtClean="0"/>
              <a:t> ГОДУ, тыс. рублей</a:t>
            </a:r>
            <a:endParaRPr lang="ru-RU" sz="1800" b="1" dirty="0"/>
          </a:p>
        </p:txBody>
      </p:sp>
      <p:graphicFrame>
        <p:nvGraphicFramePr>
          <p:cNvPr id="3" name="Диаграмма 2"/>
          <p:cNvGraphicFramePr/>
          <p:nvPr>
            <p:extLst>
              <p:ext uri="{D42A27DB-BD31-4B8C-83A1-F6EECF244321}">
                <p14:modId xmlns:p14="http://schemas.microsoft.com/office/powerpoint/2010/main" val="2093696491"/>
              </p:ext>
            </p:extLst>
          </p:nvPr>
        </p:nvGraphicFramePr>
        <p:xfrm>
          <a:off x="683568" y="1484784"/>
          <a:ext cx="7776864" cy="4824536"/>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10" descr="герб муниципального образования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21394"/>
            <a:ext cx="912118" cy="1140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71480"/>
            <a:ext cx="7715303" cy="5715040"/>
          </a:xfrm>
        </p:spPr>
        <p:txBody>
          <a:bodyPr anchor="t">
            <a:normAutofit/>
          </a:bodyPr>
          <a:lstStyle/>
          <a:p>
            <a:r>
              <a:rPr lang="ru-RU" sz="1600" b="1" dirty="0" smtClean="0"/>
              <a:t>РАСХОДЫ БЮДЖЕТА МУНИЦИПАЛЬНОГО ОБРАЗОВАНИЯ «ОЗЕРСКОЕ СЕЛЬСКОЕ ПОСЕЛЕНИЕ», В РАМКАХ РЕАЛИЗАЦИИ МУНИЦИПАЛЬНЫХ ПРОГРАММ В </a:t>
            </a:r>
            <a:r>
              <a:rPr lang="ru-RU" sz="1600" b="1" dirty="0" smtClean="0">
                <a:latin typeface="Book Antiqua" pitchFamily="18" charset="0"/>
                <a:ea typeface="BatangChe" pitchFamily="49" charset="-127"/>
              </a:rPr>
              <a:t>2024</a:t>
            </a:r>
            <a:r>
              <a:rPr lang="ru-RU" sz="1600" b="1" dirty="0" smtClean="0">
                <a:latin typeface="+mn-lt"/>
              </a:rPr>
              <a:t> </a:t>
            </a:r>
            <a:r>
              <a:rPr lang="ru-RU" sz="1600" b="1" dirty="0" smtClean="0"/>
              <a:t>ГОДУ, тыс. рублей</a:t>
            </a:r>
            <a:endParaRPr lang="ru-RU" sz="1600" b="1" dirty="0"/>
          </a:p>
        </p:txBody>
      </p:sp>
      <p:pic>
        <p:nvPicPr>
          <p:cNvPr id="4"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93" y="-4225"/>
            <a:ext cx="921127" cy="115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Таблица 6"/>
          <p:cNvGraphicFramePr>
            <a:graphicFrameLocks noGrp="1"/>
          </p:cNvGraphicFramePr>
          <p:nvPr>
            <p:extLst>
              <p:ext uri="{D42A27DB-BD31-4B8C-83A1-F6EECF244321}">
                <p14:modId xmlns:p14="http://schemas.microsoft.com/office/powerpoint/2010/main" val="3361806493"/>
              </p:ext>
            </p:extLst>
          </p:nvPr>
        </p:nvGraphicFramePr>
        <p:xfrm>
          <a:off x="1187624" y="1628801"/>
          <a:ext cx="6912767" cy="4176463"/>
        </p:xfrm>
        <a:graphic>
          <a:graphicData uri="http://schemas.openxmlformats.org/drawingml/2006/table">
            <a:tbl>
              <a:tblPr firstRow="1" firstCol="1" bandRow="1"/>
              <a:tblGrid>
                <a:gridCol w="4744069">
                  <a:extLst>
                    <a:ext uri="{9D8B030D-6E8A-4147-A177-3AD203B41FA5}">
                      <a16:colId xmlns:a16="http://schemas.microsoft.com/office/drawing/2014/main" val="225664548"/>
                    </a:ext>
                  </a:extLst>
                </a:gridCol>
                <a:gridCol w="1134941">
                  <a:extLst>
                    <a:ext uri="{9D8B030D-6E8A-4147-A177-3AD203B41FA5}">
                      <a16:colId xmlns:a16="http://schemas.microsoft.com/office/drawing/2014/main" val="892870771"/>
                    </a:ext>
                  </a:extLst>
                </a:gridCol>
                <a:gridCol w="1033757">
                  <a:extLst>
                    <a:ext uri="{9D8B030D-6E8A-4147-A177-3AD203B41FA5}">
                      <a16:colId xmlns:a16="http://schemas.microsoft.com/office/drawing/2014/main" val="232977206"/>
                    </a:ext>
                  </a:extLst>
                </a:gridCol>
              </a:tblGrid>
              <a:tr h="348038">
                <a:tc>
                  <a:txBody>
                    <a:bodyPr/>
                    <a:lstStyle/>
                    <a:p>
                      <a:pPr algn="ctr">
                        <a:spcAft>
                          <a:spcPts val="0"/>
                        </a:spcAft>
                      </a:pPr>
                      <a:r>
                        <a:rPr lang="ru-RU" sz="1000" b="1">
                          <a:solidFill>
                            <a:srgbClr val="000000"/>
                          </a:solidFill>
                          <a:effectLst/>
                          <a:latin typeface="Times New Roman" panose="02020603050405020304" pitchFamily="18" charset="0"/>
                          <a:ea typeface="Times New Roman" panose="02020603050405020304" pitchFamily="18" charset="0"/>
                        </a:rPr>
                        <a:t>Наименование программы</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000" b="1">
                          <a:solidFill>
                            <a:srgbClr val="000000"/>
                          </a:solidFill>
                          <a:effectLst/>
                          <a:latin typeface="Times New Roman" panose="02020603050405020304" pitchFamily="18" charset="0"/>
                          <a:ea typeface="Times New Roman" panose="02020603050405020304" pitchFamily="18" charset="0"/>
                        </a:rPr>
                        <a:t>Утверждено на 2024 г.</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000" b="1">
                          <a:solidFill>
                            <a:srgbClr val="000000"/>
                          </a:solidFill>
                          <a:effectLst/>
                          <a:latin typeface="Times New Roman" panose="02020603050405020304" pitchFamily="18" charset="0"/>
                          <a:ea typeface="Times New Roman" panose="02020603050405020304" pitchFamily="18" charset="0"/>
                        </a:rPr>
                        <a:t>Исполнено за 2024 г.</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308323204"/>
                  </a:ext>
                </a:extLst>
              </a:tr>
              <a:tr h="696077">
                <a:tc>
                  <a:txBody>
                    <a:bodyPr/>
                    <a:lstStyle/>
                    <a:p>
                      <a:pPr algn="just">
                        <a:spcAft>
                          <a:spcPts val="0"/>
                        </a:spcAft>
                      </a:pPr>
                      <a:r>
                        <a:rPr lang="ru-RU" sz="1000">
                          <a:solidFill>
                            <a:srgbClr val="000000"/>
                          </a:solidFill>
                          <a:effectLst/>
                          <a:latin typeface="Times New Roman" panose="02020603050405020304" pitchFamily="18" charset="0"/>
                          <a:ea typeface="Times New Roman" panose="02020603050405020304" pitchFamily="18" charset="0"/>
                        </a:rPr>
                        <a:t>Муниципальная программа «Информатизация муниципального образования «Озерское сельское поселение» Чердаклинского района Ульяновской области в 2022-2024 годах» </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86,9</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86,9</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83951149"/>
                  </a:ext>
                </a:extLst>
              </a:tr>
              <a:tr h="696077">
                <a:tc>
                  <a:txBody>
                    <a:bodyPr/>
                    <a:lstStyle/>
                    <a:p>
                      <a:pPr algn="just">
                        <a:spcAft>
                          <a:spcPts val="0"/>
                        </a:spcAft>
                      </a:pPr>
                      <a:r>
                        <a:rPr lang="ru-RU" sz="1000" dirty="0">
                          <a:solidFill>
                            <a:srgbClr val="000000"/>
                          </a:solidFill>
                          <a:effectLst/>
                          <a:latin typeface="Times New Roman" panose="02020603050405020304" pitchFamily="18" charset="0"/>
                          <a:ea typeface="Times New Roman" panose="02020603050405020304" pitchFamily="18" charset="0"/>
                        </a:rPr>
                        <a:t>Муниципальная программа «Пожарная безопасность муниципального образования «Озерское сельское поселение» Чердаклинского района Ульяновской области на </a:t>
                      </a:r>
                      <a:r>
                        <a:rPr lang="ru-RU" sz="1000" dirty="0" smtClean="0">
                          <a:solidFill>
                            <a:srgbClr val="000000"/>
                          </a:solidFill>
                          <a:effectLst/>
                          <a:latin typeface="Times New Roman" panose="02020603050405020304" pitchFamily="18" charset="0"/>
                          <a:ea typeface="Times New Roman" panose="02020603050405020304" pitchFamily="18" charset="0"/>
                        </a:rPr>
                        <a:t>2024-2026 </a:t>
                      </a:r>
                      <a:r>
                        <a:rPr lang="ru-RU" sz="1000" dirty="0">
                          <a:solidFill>
                            <a:srgbClr val="000000"/>
                          </a:solidFill>
                          <a:effectLst/>
                          <a:latin typeface="Times New Roman" panose="02020603050405020304" pitchFamily="18" charset="0"/>
                          <a:ea typeface="Times New Roman" panose="02020603050405020304" pitchFamily="18" charset="0"/>
                        </a:rPr>
                        <a:t>гг.»</a:t>
                      </a:r>
                      <a:endParaRPr lang="ru-RU" sz="800" dirty="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73,6</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71,7</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00032037"/>
                  </a:ext>
                </a:extLst>
              </a:tr>
              <a:tr h="696077">
                <a:tc>
                  <a:txBody>
                    <a:bodyPr/>
                    <a:lstStyle/>
                    <a:p>
                      <a:pPr algn="just">
                        <a:spcAft>
                          <a:spcPts val="0"/>
                        </a:spcAft>
                      </a:pPr>
                      <a:r>
                        <a:rPr lang="ru-RU" sz="1000">
                          <a:solidFill>
                            <a:srgbClr val="000000"/>
                          </a:solidFill>
                          <a:effectLst/>
                          <a:latin typeface="Times New Roman" panose="02020603050405020304" pitchFamily="18" charset="0"/>
                          <a:ea typeface="Times New Roman" panose="02020603050405020304" pitchFamily="18" charset="0"/>
                        </a:rPr>
                        <a:t>Муниципальная программа «Благоустройство муниципального образования «Озерское сельское поселение» Чердаклинского района Ульяновской области на 2020-2024 годы»</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2110,0</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1311,4</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53618997"/>
                  </a:ext>
                </a:extLst>
              </a:tr>
              <a:tr h="696077">
                <a:tc>
                  <a:txBody>
                    <a:bodyPr/>
                    <a:lstStyle/>
                    <a:p>
                      <a:pPr algn="just">
                        <a:spcAft>
                          <a:spcPts val="0"/>
                        </a:spcAft>
                      </a:pPr>
                      <a:r>
                        <a:rPr lang="ru-RU" sz="1000" dirty="0">
                          <a:solidFill>
                            <a:srgbClr val="000000"/>
                          </a:solidFill>
                          <a:effectLst/>
                          <a:latin typeface="Times New Roman" panose="02020603050405020304" pitchFamily="18" charset="0"/>
                          <a:ea typeface="Times New Roman" panose="02020603050405020304" pitchFamily="18" charset="0"/>
                        </a:rPr>
                        <a:t>Муниципальная программа «Культура в муниципальном образовании «Озерское сельское поселение» </a:t>
                      </a:r>
                      <a:r>
                        <a:rPr lang="ru-RU" sz="1000" dirty="0" err="1">
                          <a:solidFill>
                            <a:srgbClr val="000000"/>
                          </a:solidFill>
                          <a:effectLst/>
                          <a:latin typeface="Times New Roman" panose="02020603050405020304" pitchFamily="18" charset="0"/>
                          <a:ea typeface="Times New Roman" panose="02020603050405020304" pitchFamily="18" charset="0"/>
                        </a:rPr>
                        <a:t>Чердаклинского</a:t>
                      </a:r>
                      <a:r>
                        <a:rPr lang="ru-RU" sz="1000" dirty="0">
                          <a:solidFill>
                            <a:srgbClr val="000000"/>
                          </a:solidFill>
                          <a:effectLst/>
                          <a:latin typeface="Times New Roman" panose="02020603050405020304" pitchFamily="18" charset="0"/>
                          <a:ea typeface="Times New Roman" panose="02020603050405020304" pitchFamily="18" charset="0"/>
                        </a:rPr>
                        <a:t> района Ульяновской области на 2022-2025 годы»</a:t>
                      </a:r>
                      <a:endParaRPr lang="ru-RU" sz="800" dirty="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3823,8</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2841,7</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33916547"/>
                  </a:ext>
                </a:extLst>
              </a:tr>
              <a:tr h="870097">
                <a:tc>
                  <a:txBody>
                    <a:bodyPr/>
                    <a:lstStyle/>
                    <a:p>
                      <a:pPr algn="just">
                        <a:spcAft>
                          <a:spcPts val="0"/>
                        </a:spcAft>
                      </a:pPr>
                      <a:r>
                        <a:rPr lang="ru-RU" sz="1000">
                          <a:solidFill>
                            <a:srgbClr val="000000"/>
                          </a:solidFill>
                          <a:effectLst/>
                          <a:latin typeface="Times New Roman" panose="02020603050405020304" pitchFamily="18" charset="0"/>
                          <a:ea typeface="Times New Roman" panose="02020603050405020304" pitchFamily="18" charset="0"/>
                        </a:rPr>
                        <a:t>Муниципальная программа «Материально-техническое обеспечение деятельности администрации муниципального образования «Озерское сельское поселение» Чердаклинского района Ульяновской области на 2022-2024 годы»</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315,7</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000">
                          <a:solidFill>
                            <a:srgbClr val="000000"/>
                          </a:solidFill>
                          <a:effectLst/>
                          <a:latin typeface="Times New Roman" panose="02020603050405020304" pitchFamily="18" charset="0"/>
                          <a:ea typeface="Times New Roman" panose="02020603050405020304" pitchFamily="18" charset="0"/>
                        </a:rPr>
                        <a:t>242,0</a:t>
                      </a:r>
                      <a:endParaRPr lang="ru-RU" sz="800">
                        <a:effectLst/>
                        <a:latin typeface="Times New Roman" panose="02020603050405020304" pitchFamily="18" charset="0"/>
                        <a:ea typeface="Times New Roman" panose="02020603050405020304" pitchFamily="18" charset="0"/>
                      </a:endParaRPr>
                    </a:p>
                  </a:txBody>
                  <a:tcPr marL="48263" marR="482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77093700"/>
                  </a:ext>
                </a:extLst>
              </a:tr>
              <a:tr h="174020">
                <a:tc>
                  <a:txBody>
                    <a:bodyPr/>
                    <a:lstStyle/>
                    <a:p>
                      <a:pPr>
                        <a:spcAft>
                          <a:spcPts val="0"/>
                        </a:spcAft>
                      </a:pPr>
                      <a:r>
                        <a:rPr lang="ru-RU" sz="1000" b="1">
                          <a:solidFill>
                            <a:srgbClr val="000000"/>
                          </a:solidFill>
                          <a:effectLst/>
                          <a:latin typeface="Times New Roman" panose="02020603050405020304" pitchFamily="18" charset="0"/>
                          <a:ea typeface="Times New Roman" panose="02020603050405020304" pitchFamily="18" charset="0"/>
                        </a:rPr>
                        <a:t>итого</a:t>
                      </a:r>
                      <a:endParaRPr lang="ru-RU" sz="800">
                        <a:effectLst/>
                        <a:latin typeface="Times New Roman" panose="02020603050405020304" pitchFamily="18" charset="0"/>
                        <a:ea typeface="Times New Roman" panose="02020603050405020304" pitchFamily="18" charset="0"/>
                      </a:endParaRPr>
                    </a:p>
                  </a:txBody>
                  <a:tcPr marL="48263" marR="482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ru-RU" sz="1000" b="1">
                          <a:solidFill>
                            <a:srgbClr val="000000"/>
                          </a:solidFill>
                          <a:effectLst/>
                          <a:latin typeface="Times New Roman" panose="02020603050405020304" pitchFamily="18" charset="0"/>
                          <a:ea typeface="Times New Roman" panose="02020603050405020304" pitchFamily="18" charset="0"/>
                        </a:rPr>
                        <a:t>6410,0</a:t>
                      </a:r>
                      <a:endParaRPr lang="ru-RU" sz="800">
                        <a:effectLst/>
                        <a:latin typeface="Times New Roman" panose="02020603050405020304" pitchFamily="18" charset="0"/>
                        <a:ea typeface="Times New Roman" panose="02020603050405020304" pitchFamily="18" charset="0"/>
                      </a:endParaRPr>
                    </a:p>
                  </a:txBody>
                  <a:tcPr marL="48263" marR="482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ru-RU" sz="1000" b="1" dirty="0">
                          <a:solidFill>
                            <a:srgbClr val="000000"/>
                          </a:solidFill>
                          <a:effectLst/>
                          <a:latin typeface="Times New Roman" panose="02020603050405020304" pitchFamily="18" charset="0"/>
                          <a:ea typeface="Times New Roman" panose="02020603050405020304" pitchFamily="18" charset="0"/>
                        </a:rPr>
                        <a:t>4553,7</a:t>
                      </a:r>
                      <a:endParaRPr lang="ru-RU" sz="800" dirty="0">
                        <a:effectLst/>
                        <a:latin typeface="Times New Roman" panose="02020603050405020304" pitchFamily="18" charset="0"/>
                        <a:ea typeface="Times New Roman" panose="02020603050405020304" pitchFamily="18" charset="0"/>
                      </a:endParaRPr>
                    </a:p>
                  </a:txBody>
                  <a:tcPr marL="48263" marR="482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7170026"/>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506293774"/>
              </p:ext>
            </p:extLst>
          </p:nvPr>
        </p:nvGraphicFramePr>
        <p:xfrm>
          <a:off x="683568" y="404664"/>
          <a:ext cx="7776863"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52162" cy="1190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8153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632847" cy="5760640"/>
          </a:xfrm>
        </p:spPr>
        <p:txBody>
          <a:bodyPr>
            <a:normAutofit fontScale="90000"/>
          </a:bodyPr>
          <a:lstStyle/>
          <a:p>
            <a:pPr algn="just"/>
            <a:r>
              <a:rPr lang="ru-RU" sz="2400" dirty="0" smtClean="0"/>
              <a:t>   </a:t>
            </a:r>
            <a:r>
              <a:rPr lang="ru-RU" sz="2200" b="1" dirty="0" smtClean="0">
                <a:solidFill>
                  <a:srgbClr val="C00000"/>
                </a:solidFill>
              </a:rPr>
              <a:t>Бюджет</a:t>
            </a:r>
            <a:r>
              <a:rPr lang="ru-RU" sz="2200" dirty="0" smtClean="0"/>
              <a:t> – 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br>
              <a:rPr lang="ru-RU" sz="2200" dirty="0" smtClean="0"/>
            </a:br>
            <a:r>
              <a:rPr lang="ru-RU" sz="2200" dirty="0" smtClean="0"/>
              <a:t>   </a:t>
            </a:r>
            <a:r>
              <a:rPr lang="ru-RU" sz="2200" b="1" dirty="0" smtClean="0">
                <a:solidFill>
                  <a:srgbClr val="C00000"/>
                </a:solidFill>
                <a:latin typeface="Constantia" pitchFamily="18" charset="0"/>
                <a:cs typeface="Times New Roman" pitchFamily="18" charset="0"/>
              </a:rPr>
              <a:t>Бюджет</a:t>
            </a:r>
            <a:r>
              <a:rPr lang="ru-RU" sz="2200" dirty="0" smtClean="0">
                <a:latin typeface="Constantia" pitchFamily="18" charset="0"/>
                <a:cs typeface="Times New Roman" pitchFamily="18" charset="0"/>
              </a:rPr>
              <a:t> состоит из трёх основных частей: доходов, расходов и источников финансирования дефицита бюджета.</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t>   </a:t>
            </a:r>
            <a:r>
              <a:rPr lang="ru-RU" sz="2200" b="1" dirty="0" smtClean="0">
                <a:solidFill>
                  <a:srgbClr val="C00000"/>
                </a:solidFill>
              </a:rPr>
              <a:t>Доходы бюджета </a:t>
            </a:r>
            <a:r>
              <a:rPr lang="ru-RU" sz="2200" dirty="0" smtClean="0"/>
              <a:t>– денежные средства, поступающие от населения, организаций, учреждений в бюджет в виде налогов, неналоговых поступлений (пошлины, штрафы и т.п.), безвозмездных поступлений. Кредиты, доходы от выпуска ценных бумаг, полученные государством (органами местного самоуправления), не включаются в состав доходов.</a:t>
            </a:r>
            <a:br>
              <a:rPr lang="ru-RU" sz="2200" dirty="0" smtClean="0"/>
            </a:br>
            <a:r>
              <a:rPr lang="ru-RU" sz="2200" dirty="0"/>
              <a:t> </a:t>
            </a:r>
            <a:r>
              <a:rPr lang="ru-RU" sz="2200" dirty="0" smtClean="0"/>
              <a:t>  </a:t>
            </a:r>
            <a:r>
              <a:rPr lang="ru-RU" sz="2200" b="1" dirty="0" smtClean="0">
                <a:solidFill>
                  <a:srgbClr val="C00000"/>
                </a:solidFill>
              </a:rPr>
              <a:t>Расходы бюджета </a:t>
            </a:r>
            <a:r>
              <a:rPr lang="ru-RU" sz="2200" dirty="0" smtClean="0"/>
              <a:t>– выплачиваемые из бюджета денежные средства,</a:t>
            </a:r>
            <a:r>
              <a:rPr lang="ru-RU" sz="2200" dirty="0" smtClean="0">
                <a:latin typeface="Times New Roman" pitchFamily="18" charset="0"/>
                <a:cs typeface="Times New Roman" pitchFamily="18" charset="0"/>
              </a:rPr>
              <a:t> </a:t>
            </a:r>
            <a:r>
              <a:rPr lang="ru-RU" sz="2200" dirty="0" smtClean="0">
                <a:cs typeface="Times New Roman" pitchFamily="18" charset="0"/>
              </a:rPr>
              <a:t>которые направляются на финансовое обеспечение задач и функций государственной власти и местного самоуправления.</a:t>
            </a:r>
            <a:r>
              <a:rPr lang="ru-RU" sz="2200" dirty="0" smtClean="0"/>
              <a:t/>
            </a:r>
            <a:br>
              <a:rPr lang="ru-RU" sz="2200" dirty="0" smtClean="0"/>
            </a:br>
            <a:r>
              <a:rPr lang="ru-RU" sz="2200" dirty="0" smtClean="0"/>
              <a:t>   </a:t>
            </a:r>
            <a:r>
              <a:rPr lang="ru-RU" sz="2200" b="1" dirty="0" smtClean="0">
                <a:solidFill>
                  <a:srgbClr val="C00000"/>
                </a:solidFill>
              </a:rPr>
              <a:t>Дефицит бюджета</a:t>
            </a:r>
            <a:r>
              <a:rPr lang="ru-RU" sz="2200" dirty="0" smtClean="0">
                <a:solidFill>
                  <a:srgbClr val="C00000"/>
                </a:solidFill>
              </a:rPr>
              <a:t> </a:t>
            </a:r>
            <a:r>
              <a:rPr lang="ru-RU" sz="2200" dirty="0" smtClean="0"/>
              <a:t>– превышение расходов бюджета над его доходами.</a:t>
            </a:r>
            <a:endParaRPr lang="ru-RU" sz="2200" dirty="0"/>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385"/>
            <a:ext cx="936104" cy="1170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5257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71480"/>
            <a:ext cx="7715303" cy="5715040"/>
          </a:xfrm>
        </p:spPr>
        <p:txBody>
          <a:bodyPr>
            <a:normAutofit/>
          </a:bodyPr>
          <a:lstStyle/>
          <a:p>
            <a:pPr algn="just"/>
            <a:r>
              <a:rPr lang="ru-RU" sz="1500" b="1" dirty="0" smtClean="0">
                <a:solidFill>
                  <a:srgbClr val="C00000"/>
                </a:solidFill>
                <a:latin typeface="Constantia" pitchFamily="18" charset="0"/>
                <a:cs typeface="Times New Roman" pitchFamily="18" charset="0"/>
              </a:rPr>
              <a:t>    Бюджетные ассигнования</a:t>
            </a:r>
            <a:r>
              <a:rPr lang="ru-RU" sz="1500" dirty="0" smtClean="0">
                <a:solidFill>
                  <a:schemeClr val="accent1">
                    <a:lumMod val="75000"/>
                  </a:schemeClr>
                </a:solidFill>
                <a:latin typeface="Constantia" pitchFamily="18" charset="0"/>
                <a:cs typeface="Times New Roman" pitchFamily="18" charset="0"/>
              </a:rPr>
              <a:t> </a:t>
            </a:r>
            <a:r>
              <a:rPr lang="ru-RU" sz="1500" dirty="0" smtClean="0">
                <a:latin typeface="Constantia" pitchFamily="18" charset="0"/>
                <a:cs typeface="Times New Roman" pitchFamily="18" charset="0"/>
              </a:rPr>
              <a:t>- предельные объёмы денежных средств, предусмотренных в соответствующем финансовом году для исполнения бюджетных обязательств.</a:t>
            </a:r>
            <a:br>
              <a:rPr lang="ru-RU" sz="1500" dirty="0" smtClean="0">
                <a:latin typeface="Constantia" pitchFamily="18" charset="0"/>
                <a:cs typeface="Times New Roman" pitchFamily="18" charset="0"/>
              </a:rPr>
            </a:br>
            <a:r>
              <a:rPr lang="ru-RU" sz="1500" dirty="0" smtClean="0">
                <a:latin typeface="Constantia" pitchFamily="18" charset="0"/>
                <a:cs typeface="Times New Roman" pitchFamily="18" charset="0"/>
              </a:rPr>
              <a:t>    </a:t>
            </a:r>
            <a:r>
              <a:rPr lang="ru-RU" sz="1500" b="1" dirty="0" smtClean="0">
                <a:solidFill>
                  <a:srgbClr val="C00000"/>
                </a:solidFill>
                <a:latin typeface="Constantia" pitchFamily="18" charset="0"/>
                <a:cs typeface="Times New Roman" pitchFamily="18" charset="0"/>
              </a:rPr>
              <a:t>Бюджетные обязательства</a:t>
            </a:r>
            <a:r>
              <a:rPr lang="ru-RU" sz="1500" dirty="0" smtClean="0">
                <a:solidFill>
                  <a:schemeClr val="accent1">
                    <a:lumMod val="75000"/>
                  </a:schemeClr>
                </a:solidFill>
                <a:latin typeface="Constantia" pitchFamily="18" charset="0"/>
                <a:cs typeface="Times New Roman" pitchFamily="18" charset="0"/>
              </a:rPr>
              <a:t> </a:t>
            </a:r>
            <a:r>
              <a:rPr lang="ru-RU" sz="1500" dirty="0" smtClean="0">
                <a:latin typeface="Constantia" pitchFamily="18" charset="0"/>
                <a:cs typeface="Times New Roman" pitchFamily="18" charset="0"/>
              </a:rPr>
              <a:t>- расходные обязательства, подлежащие исполнению в соответствующем финансовом году.</a:t>
            </a:r>
            <a:br>
              <a:rPr lang="ru-RU" sz="1500" dirty="0" smtClean="0">
                <a:latin typeface="Constantia" pitchFamily="18" charset="0"/>
                <a:cs typeface="Times New Roman" pitchFamily="18" charset="0"/>
              </a:rPr>
            </a:br>
            <a:r>
              <a:rPr lang="ru-RU" sz="1500" dirty="0" smtClean="0">
                <a:latin typeface="Constantia" pitchFamily="18" charset="0"/>
                <a:cs typeface="Times New Roman" pitchFamily="18" charset="0"/>
              </a:rPr>
              <a:t>    </a:t>
            </a:r>
            <a:r>
              <a:rPr lang="ru-RU" sz="1500" b="1" dirty="0" smtClean="0">
                <a:solidFill>
                  <a:srgbClr val="C00000"/>
                </a:solidFill>
                <a:latin typeface="Constantia" pitchFamily="18" charset="0"/>
                <a:cs typeface="Times New Roman" pitchFamily="18" charset="0"/>
              </a:rPr>
              <a:t>Расходные обязательства</a:t>
            </a:r>
            <a:r>
              <a:rPr lang="ru-RU" sz="1500" dirty="0" smtClean="0">
                <a:solidFill>
                  <a:schemeClr val="accent1">
                    <a:lumMod val="75000"/>
                  </a:schemeClr>
                </a:solidFill>
                <a:latin typeface="Constantia" pitchFamily="18" charset="0"/>
                <a:cs typeface="Times New Roman" pitchFamily="18" charset="0"/>
              </a:rPr>
              <a:t> </a:t>
            </a:r>
            <a:r>
              <a:rPr lang="ru-RU" sz="1500" dirty="0" smtClean="0">
                <a:latin typeface="Constantia" pitchFamily="18" charset="0"/>
                <a:cs typeface="Times New Roman" pitchFamily="18" charset="0"/>
              </a:rPr>
              <a:t>- обусловленные законом, иным нормативным правовым актом, договором или соглашением обязанности муниципального образования или действующего от его имени казённого учреждения предоставить физическому или юридическому лицу, иному публично-правовому образованию, субъекту международного права средства из бюджета.</a:t>
            </a:r>
            <a:br>
              <a:rPr lang="ru-RU" sz="1500" dirty="0" smtClean="0">
                <a:latin typeface="Constantia" pitchFamily="18" charset="0"/>
                <a:cs typeface="Times New Roman" pitchFamily="18" charset="0"/>
              </a:rPr>
            </a:br>
            <a:r>
              <a:rPr lang="ru-RU" sz="1500" dirty="0" smtClean="0">
                <a:latin typeface="Constantia" pitchFamily="18" charset="0"/>
                <a:cs typeface="Times New Roman" pitchFamily="18" charset="0"/>
              </a:rPr>
              <a:t>    </a:t>
            </a:r>
            <a:r>
              <a:rPr lang="ru-RU" sz="1500" b="1" dirty="0" smtClean="0">
                <a:solidFill>
                  <a:srgbClr val="C00000"/>
                </a:solidFill>
                <a:latin typeface="Constantia" pitchFamily="18" charset="0"/>
                <a:cs typeface="Times New Roman" pitchFamily="18" charset="0"/>
              </a:rPr>
              <a:t>Межбюджетные отношения</a:t>
            </a:r>
            <a:r>
              <a:rPr lang="ru-RU" sz="1500" dirty="0" smtClean="0">
                <a:solidFill>
                  <a:schemeClr val="accent1">
                    <a:lumMod val="75000"/>
                  </a:schemeClr>
                </a:solidFill>
                <a:latin typeface="Constantia" pitchFamily="18" charset="0"/>
                <a:cs typeface="Times New Roman" pitchFamily="18" charset="0"/>
              </a:rPr>
              <a:t> </a:t>
            </a:r>
            <a:r>
              <a:rPr lang="ru-RU" sz="1500" dirty="0" smtClean="0">
                <a:latin typeface="Constantia" pitchFamily="18" charset="0"/>
                <a:cs typeface="Times New Roman" pitchFamily="18" charset="0"/>
              </a:rPr>
              <a:t>– это взаимоотношения между публично-правовыми образованиями по вопросам регулирования бюджетных правоотношений, организации и осуществления бюджетного процесса.</a:t>
            </a:r>
            <a:br>
              <a:rPr lang="ru-RU" sz="1500" dirty="0" smtClean="0">
                <a:latin typeface="Constantia" pitchFamily="18" charset="0"/>
                <a:cs typeface="Times New Roman" pitchFamily="18" charset="0"/>
              </a:rPr>
            </a:br>
            <a:r>
              <a:rPr lang="ru-RU" sz="1500" dirty="0" smtClean="0">
                <a:latin typeface="Constantia" pitchFamily="18" charset="0"/>
                <a:cs typeface="Times New Roman" pitchFamily="18" charset="0"/>
              </a:rPr>
              <a:t>    </a:t>
            </a:r>
            <a:r>
              <a:rPr lang="ru-RU" sz="1500" b="1" dirty="0" smtClean="0">
                <a:solidFill>
                  <a:srgbClr val="C00000"/>
                </a:solidFill>
                <a:latin typeface="Constantia" pitchFamily="18" charset="0"/>
                <a:cs typeface="Times New Roman" pitchFamily="18" charset="0"/>
              </a:rPr>
              <a:t>Межбюджетные трансферты </a:t>
            </a:r>
            <a:r>
              <a:rPr lang="ru-RU" sz="1500" dirty="0" smtClean="0">
                <a:latin typeface="Constantia" pitchFamily="18" charset="0"/>
                <a:cs typeface="Times New Roman" pitchFamily="18" charset="0"/>
              </a:rPr>
              <a:t>– средства, предоставляемые одним бюджетом бюджетной системы Российской Федерации другому бюджету бюджетной системы Российской Федерации.</a:t>
            </a:r>
            <a:br>
              <a:rPr lang="ru-RU" sz="1500" dirty="0" smtClean="0">
                <a:latin typeface="Constantia" pitchFamily="18" charset="0"/>
                <a:cs typeface="Times New Roman" pitchFamily="18" charset="0"/>
              </a:rPr>
            </a:br>
            <a:r>
              <a:rPr lang="ru-RU" sz="1500" dirty="0" smtClean="0">
                <a:latin typeface="Constantia" pitchFamily="18" charset="0"/>
                <a:cs typeface="Times New Roman" pitchFamily="18" charset="0"/>
              </a:rPr>
              <a:t>    </a:t>
            </a:r>
            <a:r>
              <a:rPr lang="ru-RU" sz="1500" b="1" dirty="0" smtClean="0">
                <a:solidFill>
                  <a:srgbClr val="C00000"/>
                </a:solidFill>
                <a:latin typeface="Constantia" pitchFamily="18" charset="0"/>
                <a:cs typeface="Times New Roman" pitchFamily="18" charset="0"/>
              </a:rPr>
              <a:t>Субвенции местным бюджетам</a:t>
            </a:r>
            <a:r>
              <a:rPr lang="ru-RU" sz="1500" dirty="0" smtClean="0">
                <a:solidFill>
                  <a:srgbClr val="FFFF00"/>
                </a:solidFill>
                <a:latin typeface="Constantia" pitchFamily="18" charset="0"/>
                <a:cs typeface="Times New Roman" pitchFamily="18" charset="0"/>
              </a:rPr>
              <a:t> </a:t>
            </a:r>
            <a:r>
              <a:rPr lang="ru-RU" sz="1500" dirty="0" smtClean="0">
                <a:latin typeface="Constantia" pitchFamily="18" charset="0"/>
                <a:cs typeface="Times New Roman" pitchFamily="18" charset="0"/>
              </a:rPr>
              <a:t>из бюджета субъекта Российской Федерации – это межбюджетные трансферты, предоставляемые местным бюджетам в целях финансового обеспечения расходных обязательств муниципальных образований, возникающих при выполнении государственных полномочий Российской Федерации, субъектов Российской Федерации, переданных для осуществления органам местного самоуправления в установленном порядке.</a:t>
            </a:r>
            <a:endParaRPr lang="ru-RU" sz="1500" dirty="0"/>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588"/>
            <a:ext cx="979308" cy="122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089442759"/>
              </p:ext>
            </p:extLst>
          </p:nvPr>
        </p:nvGraphicFramePr>
        <p:xfrm>
          <a:off x="683568" y="548680"/>
          <a:ext cx="7776863"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160681" cy="1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5123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548680"/>
            <a:ext cx="7632848" cy="5760640"/>
          </a:xfrm>
        </p:spPr>
        <p:txBody>
          <a:bodyPr>
            <a:normAutofit fontScale="90000"/>
          </a:bodyPr>
          <a:lstStyle/>
          <a:p>
            <a:r>
              <a:rPr lang="ru-RU" sz="3600" dirty="0"/>
              <a:t>Жители </a:t>
            </a:r>
            <a:r>
              <a:rPr lang="ru-RU" sz="3600" dirty="0" smtClean="0"/>
              <a:t>Озерского сельского поселения </a:t>
            </a:r>
            <a:r>
              <a:rPr lang="ru-RU" sz="3600" dirty="0"/>
              <a:t>принимают участие в обсуждении проекта </a:t>
            </a:r>
            <a:r>
              <a:rPr lang="ru-RU" sz="3600" dirty="0" smtClean="0"/>
              <a:t>отчёта об исполнении бюджета </a:t>
            </a:r>
            <a:r>
              <a:rPr lang="ru-RU" sz="3600" dirty="0"/>
              <a:t>муниципального образования </a:t>
            </a:r>
            <a:r>
              <a:rPr lang="ru-RU" sz="3600" dirty="0" smtClean="0"/>
              <a:t>«Озерское сельское поселение» Чердаклинского района Ульяновской </a:t>
            </a:r>
            <a:r>
              <a:rPr lang="ru-RU" sz="3600" dirty="0"/>
              <a:t>области </a:t>
            </a:r>
            <a:r>
              <a:rPr lang="ru-RU" sz="3600" dirty="0" smtClean="0"/>
              <a:t>за 2024 </a:t>
            </a:r>
            <a:r>
              <a:rPr lang="ru-RU" sz="3600" dirty="0"/>
              <a:t>год </a:t>
            </a:r>
            <a:r>
              <a:rPr lang="ru-RU" sz="3600" dirty="0" smtClean="0"/>
              <a:t>в </a:t>
            </a:r>
            <a:r>
              <a:rPr lang="ru-RU" sz="3600" dirty="0"/>
              <a:t>ходе публичных слушаний по проекту </a:t>
            </a:r>
            <a:r>
              <a:rPr lang="ru-RU" sz="3600" dirty="0" smtClean="0"/>
              <a:t>отчёта об исполнении бюджета</a:t>
            </a:r>
            <a:endParaRPr lang="ru-RU" sz="3600" dirty="0"/>
          </a:p>
        </p:txBody>
      </p:sp>
      <p:pic>
        <p:nvPicPr>
          <p:cNvPr id="3" name="Рисунок 10" descr="герб муниципального образования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36915"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7629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1"/>
            <a:ext cx="7776864" cy="2808312"/>
          </a:xfrm>
        </p:spPr>
        <p:txBody>
          <a:bodyPr anchor="ctr">
            <a:normAutofit fontScale="90000"/>
          </a:bodyPr>
          <a:lstStyle/>
          <a:p>
            <a:r>
              <a:rPr lang="ru-RU" sz="2200" dirty="0" smtClean="0">
                <a:solidFill>
                  <a:schemeClr val="accent1">
                    <a:tint val="88000"/>
                    <a:satMod val="150000"/>
                  </a:schemeClr>
                </a:solidFill>
              </a:rPr>
              <a:t/>
            </a:r>
            <a:br>
              <a:rPr lang="ru-RU" sz="2200" dirty="0" smtClean="0">
                <a:solidFill>
                  <a:schemeClr val="accent1">
                    <a:tint val="88000"/>
                    <a:satMod val="150000"/>
                  </a:schemeClr>
                </a:solidFill>
              </a:rPr>
            </a:br>
            <a:r>
              <a:rPr lang="ru-RU" sz="2200" dirty="0">
                <a:solidFill>
                  <a:schemeClr val="accent1">
                    <a:tint val="88000"/>
                    <a:satMod val="150000"/>
                  </a:schemeClr>
                </a:solidFill>
              </a:rPr>
              <a:t/>
            </a:r>
            <a:br>
              <a:rPr lang="ru-RU" sz="2200" dirty="0">
                <a:solidFill>
                  <a:schemeClr val="accent1">
                    <a:tint val="88000"/>
                    <a:satMod val="150000"/>
                  </a:schemeClr>
                </a:solidFill>
              </a:rPr>
            </a:br>
            <a:r>
              <a:rPr lang="ru-RU" sz="2200" dirty="0" smtClean="0"/>
              <a:t>Публичные </a:t>
            </a:r>
            <a:r>
              <a:rPr lang="ru-RU" sz="2200" dirty="0"/>
              <a:t>слушания проводятся посредством размещения </a:t>
            </a:r>
            <a:r>
              <a:rPr lang="ru-RU" sz="2200" dirty="0" smtClean="0"/>
              <a:t>отчёта об исполнении бюджета </a:t>
            </a:r>
            <a:r>
              <a:rPr lang="ru-RU" sz="2200" dirty="0"/>
              <a:t>муниципального образования </a:t>
            </a:r>
            <a:r>
              <a:rPr lang="ru-RU" sz="2200" dirty="0" smtClean="0"/>
              <a:t>«Озерское сельское поселение» </a:t>
            </a:r>
            <a:r>
              <a:rPr lang="ru-RU" sz="2200" dirty="0" err="1" smtClean="0"/>
              <a:t>Чердаклинского</a:t>
            </a:r>
            <a:r>
              <a:rPr lang="ru-RU" sz="2200" dirty="0" smtClean="0"/>
              <a:t> района </a:t>
            </a:r>
            <a:r>
              <a:rPr lang="ru-RU" sz="2200" dirty="0"/>
              <a:t>Ульяновской области на официальном сайте Администрации муниципального образования </a:t>
            </a:r>
            <a:r>
              <a:rPr lang="ru-RU" sz="2200" dirty="0" smtClean="0"/>
              <a:t>«Озерское сельское поселение» </a:t>
            </a:r>
            <a:r>
              <a:rPr lang="ru-RU" sz="2200" dirty="0" err="1" smtClean="0"/>
              <a:t>Чердаклинского</a:t>
            </a:r>
            <a:r>
              <a:rPr lang="ru-RU" sz="2200" dirty="0" smtClean="0"/>
              <a:t> района Ульяновской </a:t>
            </a:r>
            <a:r>
              <a:rPr lang="ru-RU" sz="2200" dirty="0"/>
              <a:t>области в сети «</a:t>
            </a:r>
            <a:r>
              <a:rPr lang="ru-RU" sz="2200" dirty="0" smtClean="0"/>
              <a:t>Интернет», в районной газете «Приволжская правда» и рассмотрения поступивших предложений                </a:t>
            </a:r>
            <a:r>
              <a:rPr lang="ru-RU" sz="2200" dirty="0" smtClean="0">
                <a:solidFill>
                  <a:srgbClr val="FF0000"/>
                </a:solidFill>
              </a:rPr>
              <a:t/>
            </a:r>
            <a:br>
              <a:rPr lang="ru-RU" sz="2200" dirty="0" smtClean="0">
                <a:solidFill>
                  <a:srgbClr val="FF0000"/>
                </a:solidFill>
              </a:rPr>
            </a:br>
            <a:endParaRPr lang="ru-RU" dirty="0"/>
          </a:p>
        </p:txBody>
      </p:sp>
      <p:graphicFrame>
        <p:nvGraphicFramePr>
          <p:cNvPr id="6" name="Схема 5"/>
          <p:cNvGraphicFramePr/>
          <p:nvPr>
            <p:extLst>
              <p:ext uri="{D42A27DB-BD31-4B8C-83A1-F6EECF244321}">
                <p14:modId xmlns:p14="http://schemas.microsoft.com/office/powerpoint/2010/main" val="3025993282"/>
              </p:ext>
            </p:extLst>
          </p:nvPr>
        </p:nvGraphicFramePr>
        <p:xfrm>
          <a:off x="755575" y="3429000"/>
          <a:ext cx="7632849" cy="259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3028"/>
            <a:ext cx="978734" cy="122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6533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027490979"/>
              </p:ext>
            </p:extLst>
          </p:nvPr>
        </p:nvGraphicFramePr>
        <p:xfrm>
          <a:off x="755577"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10" descr="герб муниципального образования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52" y="17562"/>
            <a:ext cx="1009769" cy="126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0845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Pushpin</Template>
  <TotalTime>4237</TotalTime>
  <Words>771</Words>
  <Application>Microsoft Office PowerPoint</Application>
  <PresentationFormat>Экран (4:3)</PresentationFormat>
  <Paragraphs>117</Paragraphs>
  <Slides>35</Slides>
  <Notes>0</Notes>
  <HiddenSlides>0</HiddenSlides>
  <MMClips>0</MMClips>
  <ScaleCrop>false</ScaleCrop>
  <HeadingPairs>
    <vt:vector size="6" baseType="variant">
      <vt:variant>
        <vt:lpstr>Использованные шрифты</vt:lpstr>
      </vt:variant>
      <vt:variant>
        <vt:i4>13</vt:i4>
      </vt:variant>
      <vt:variant>
        <vt:lpstr>Тема</vt:lpstr>
      </vt:variant>
      <vt:variant>
        <vt:i4>1</vt:i4>
      </vt:variant>
      <vt:variant>
        <vt:lpstr>Заголовки слайдов</vt:lpstr>
      </vt:variant>
      <vt:variant>
        <vt:i4>35</vt:i4>
      </vt:variant>
    </vt:vector>
  </HeadingPairs>
  <TitlesOfParts>
    <vt:vector size="49" baseType="lpstr">
      <vt:lpstr>Arial</vt:lpstr>
      <vt:lpstr>Arial Cyr</vt:lpstr>
      <vt:lpstr>Batang</vt:lpstr>
      <vt:lpstr>BatangChe</vt:lpstr>
      <vt:lpstr>Book Antiqua</vt:lpstr>
      <vt:lpstr>Brush Script MT</vt:lpstr>
      <vt:lpstr>Calibri</vt:lpstr>
      <vt:lpstr>Constantia</vt:lpstr>
      <vt:lpstr>Franklin Gothic Book</vt:lpstr>
      <vt:lpstr>Georgia</vt:lpstr>
      <vt:lpstr>MS Sans Serif</vt:lpstr>
      <vt:lpstr>Rage Italic</vt:lpstr>
      <vt:lpstr>Times New Roman</vt:lpstr>
      <vt:lpstr>Кнопка</vt:lpstr>
      <vt:lpstr>    Информация для граждан об исполнении бюджета муниципального образования «Озерское сельское поселение» Чердаклинского района Ульяновской области за 2024  год      </vt:lpstr>
      <vt:lpstr>Презентация PowerPoint</vt:lpstr>
      <vt:lpstr>     «Бюджет для граждан» - упрощённая версия бюджетного документа, которая использует неформальный язык и доступные форматы, чтобы облегчить гражданам понимание бюджета, объяснить им планы и действия муниципальной власти, показать формы возможного взаимодействия по вопросам расходования общественных финансов     «Бюджет для граждан» - информационный ресурс, содержащий основные положения проекта бюджета  (решения о бюджете, о его исполнении за отчётный финансовый год) муниципального образования «Озерское сельское поселение» Чердаклинского района Ульяновской области в форме, доступной для широкого круга заинтересованных пользователей.  </vt:lpstr>
      <vt:lpstr>   Бюджет – форма образования и расходования денежных средств, предназначенных для финансового обеспечения задач и функций государства и местного самоуправления.    Бюджет состоит из трёх основных частей: доходов, расходов и источников финансирования дефицита бюджета.    Доходы бюджета – денежные средства, поступающие от населения, организаций, учреждений в бюджет в виде налогов, неналоговых поступлений (пошлины, штрафы и т.п.), безвозмездных поступлений. Кредиты, доходы от выпуска ценных бумаг, полученные государством (органами местного самоуправления), не включаются в состав доходов.    Расходы бюджета – выплачиваемые из бюджета денежные средства, которые направляются на финансовое обеспечение задач и функций государственной власти и местного самоуправления.    Дефицит бюджета – превышение расходов бюджета над его доходами.</vt:lpstr>
      <vt:lpstr>    Бюджетные ассигнования - предельные объёмы денежных средств, предусмотренных в соответствующем финансовом году для исполнения бюджетных обязательств.     Бюджетные обязательства - расходные обязательства, подлежащие исполнению в соответствующем финансовом году.     Расходные обязательства - обусловленные законом, иным нормативным правовым актом, договором или соглашением обязанности муниципального образования или действующего от его имени казённого учреждения предоставить физическому или юридическому лицу, иному публично-правовому образованию, субъекту международного права средства из бюджета.     Межбюджетные отношения – это взаимоотношения между публично-правовыми образованиями по вопросам регулирования бюджетных правоотношений, организации и осуществления бюджетного процесса.     Межбюджетные трансферты – средства, предоставляемые одним бюджетом бюджетной системы Российской Федерации другому бюджету бюджетной системы Российской Федерации.     Субвенции местным бюджетам из бюджета субъекта Российской Федерации – это межбюджетные трансферты, предоставляемые местным бюджетам в целях финансового обеспечения расходных обязательств муниципальных образований, возникающих при выполнении государственных полномочий Российской Федерации, субъектов Российской Федерации, переданных для осуществления органам местного самоуправления в установленном порядке.</vt:lpstr>
      <vt:lpstr>Презентация PowerPoint</vt:lpstr>
      <vt:lpstr>Жители Озерского сельского поселения принимают участие в обсуждении проекта отчёта об исполнении бюджета муниципального образования «Озерское сельское поселение» Чердаклинского района Ульяновской области за 2024 год в ходе публичных слушаний по проекту отчёта об исполнении бюджета</vt:lpstr>
      <vt:lpstr>  Публичные слушания проводятся посредством размещения отчёта об исполнении бюджета муниципального образования «Озерское сельское поселение» Чердаклинского района Ульяновской области на официальном сайте Администрации муниципального образования «Озерское сельское поселение» Чердаклинского района Ульяновской области в сети «Интернет», в районной газете «Приволжская правда» и рассмотрения поступивших предложений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ДОЛЯ ПРОТЯЖЁННОСТИ АВТОМОБИЛЬНЫХ ДОРОГ ОБЩЕГО ПОЛЬЗОВАНИЯ, НЕ ОТВЕЧАЮЩИХ НОРМАТИВНЫМ ТРЕБОВАНИЯМ В ОБЩЕЙ ПРОТЯЖЁННОСТИ АВТОМОБИЛЬНЫХ ДОРОГ ОБЩЕГО ПОЛЬЗОВАНИЯ МУНИЦИПАЛЬНОГО ЗНАЧЕНИЯ, %</vt:lpstr>
      <vt:lpstr>Презентация PowerPoint</vt:lpstr>
      <vt:lpstr>ПАРАМЕТРЫ МЕСТНОГО БЮДЖЕТА ОЗЕРСКОГО  СЕЛЬСКОГО ПОСЕЛЕНИЯ ЗА  2023-2024 ГОДЫ,  тыс. рублей  </vt:lpstr>
      <vt:lpstr>ОБЪЁМ ДОХОДОВ И РАСХОДОВ МЕСТНОГО БЮДЖЕТА ОЗЕРСКОГО СЕЛЬСКОГО ПОСЕЛЕНИЯ В РАСЧЁТЕ НА 1 ЖИТЕЛЯ, тыс. рублей </vt:lpstr>
      <vt:lpstr>Презентация PowerPoint</vt:lpstr>
      <vt:lpstr>    План поступления доходов в бюджет муниципального образования «Озерское сельское поселение» на 2024 год был сформирован на основе положений Бюджетного кодекса Российской Федерации, действующего в настоящее время налогового законодательства Российской Федерации, законодательства Ульяновской области и нормативно-правовых актов муниципального образования «Озерское сельское поселение».       Налоговые и неналоговые доходы бюджета на 2024 год планировались в сумме  10342,3 тыс. рублей, фактическая сумма  поступлений составила 8503,1 тыс. рублей.      Безвозмездные поступления в бюджет на 2024 год планировались в сумме 3381,1 тыс. рублей,  фактическая сумма  поступлений составила  2611,4 тыс. рублей.      Общая сумма доходов по бюджету муниципального образования «Озерское сельское поселение» на 2024 год планировалась в сумме 13723,4 тыс. рублей, фактическая сумма  поступлений составила  11114,5 тыс. рублей. </vt:lpstr>
      <vt:lpstr> СТРУКТУРА ДОХОДОВ БЮДЖЕТА МУНИЦИПАЛЬНОГО ОБРАЗОВАНИЯ «ОЗЕРСКОЕ СЕЛЬСКОЕ ПОСЕЛЕНИЕ» В 2023-2024 ГОДАХ, % </vt:lpstr>
      <vt:lpstr>ДИНАМИКА ПОСТУПЛЕНИЙ НАЛОГОВЫХ И НЕНАЛОГОВЫХ ДОХОДОВ МЕСТНОГО БЮДЖЕТА,  2024 год,тыс. рублей</vt:lpstr>
      <vt:lpstr>  ДОХОДНЫЕ ИСТОЧНИКИ БЮДЖЕТА  МУНИЦИПАЛЬНОГО ОБРАЗОВАНИЯ «ОЗЕРСКОЕ СЕЛЬСКОЕ ПОСЕЛЕНИЕ» В 2024 ГОДУ </vt:lpstr>
      <vt:lpstr>СТРУКТУРА НАЛОГОВЫХ И НЕНАЛОГОВЫХ ДОХОДОВ МЕСТНОГО БЮДЖЕТА ЗА 2024 ГОД, %</vt:lpstr>
      <vt:lpstr>ДИНАМИКА БЕЗВОЗМЕЗДНЫХ ПОСТУПЛЕНИЙ ОТ ДРУГИХ БЮДЖЕТОВ В БЮДЖЕТ МУНИЦИПАЛЬНОГО ОБРАЗОВАНИЯ «ОЗЕРСКОЕ СЕЛЬСКОЕ ПОСЕЛЕНИЕ» ЗА 2022 – 2024 ГОДЫ, тыс. рублей </vt:lpstr>
      <vt:lpstr>Презентация PowerPoint</vt:lpstr>
      <vt:lpstr> ДИНАМИКА РАСХОДОВ МЕСТНОГО БЮДЖЕТА ОЗЕРСКОЕ СЕЛЬСКОЕ ПОСЕЛЕНИЕ ЗА 2022-2024 ГОДЫ, тыс. рублей  </vt:lpstr>
      <vt:lpstr>СТРУКТУРА РАСХОДОВ МЕСТНОГО БЮДЖЕТА ОЗЕРСКОГО СЕЛЬСКОГО ПОСЕЛЕНИЯ ПО ОТРАСЛЯМ  В 2024 ГОДУ, % </vt:lpstr>
      <vt:lpstr>СТРУКТУРА РАСХОДОВ МЕСТНОГО БЮДЖЕТА ОЗЕРСКОГО СЕЛЬСКОГО ПОСЕЛЕНИЯ ПО ВИДАМ РАСХОДОВ В 2024 ГОДУ, %</vt:lpstr>
      <vt:lpstr>СТРУКТУРА РАСХОДОВ МЕСТНОГО БЮДЖЕТА ОЗЕРСКОГО СЕЛЬСКОГО ПОСЕЛЕНИЯ ПО ВИДАМ РАСХОДОВ В 2024 ГОДУ, %</vt:lpstr>
      <vt:lpstr>Основная часть денежных средств в 2024  году направлена на</vt:lpstr>
      <vt:lpstr>ДОЛЯ МУНИЦИПАЛЬНЫХ ПРОГРАММ ОЗЕРСКОГО СЕЛЬСКОГО ПОСЕЛЕНИЯ В ОБЩЕМ ОБЪЁМЕ РАСХОДОВ МЕСТНОГО БЮДЖЕТА В 2024 ГОДУ, тыс. рублей</vt:lpstr>
      <vt:lpstr>РАСХОДЫ БЮДЖЕТА МУНИЦИПАЛЬНОГО ОБРАЗОВАНИЯ «ОЗЕРСКОЕ СЕЛЬСКОЕ ПОСЕЛЕНИЕ», В РАМКАХ РЕАЛИЗАЦИИ МУНИЦИПАЛЬНЫХ ПРОГРАММ В 2024 ГОДУ, тыс. рублей</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муниципального образования «Чердаклинское городское поселение» Чердаклинского района Ульяновской области на 2015 год и плановый период 2016 и 2017 годов</dc:title>
  <dc:creator>Федотова НВ</dc:creator>
  <cp:lastModifiedBy>Admin</cp:lastModifiedBy>
  <cp:revision>337</cp:revision>
  <dcterms:created xsi:type="dcterms:W3CDTF">2014-11-19T12:01:22Z</dcterms:created>
  <dcterms:modified xsi:type="dcterms:W3CDTF">2025-04-08T07:38:20Z</dcterms:modified>
</cp:coreProperties>
</file>